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85" r:id="rId10"/>
    <p:sldId id="263" r:id="rId11"/>
    <p:sldId id="264" r:id="rId12"/>
    <p:sldId id="283" r:id="rId13"/>
    <p:sldId id="266" r:id="rId14"/>
    <p:sldId id="265" r:id="rId15"/>
    <p:sldId id="270" r:id="rId16"/>
    <p:sldId id="271" r:id="rId17"/>
    <p:sldId id="272" r:id="rId18"/>
    <p:sldId id="269" r:id="rId19"/>
    <p:sldId id="267" r:id="rId20"/>
    <p:sldId id="268" r:id="rId21"/>
    <p:sldId id="279" r:id="rId22"/>
    <p:sldId id="280" r:id="rId23"/>
    <p:sldId id="282" r:id="rId24"/>
    <p:sldId id="281" r:id="rId25"/>
    <p:sldId id="275" r:id="rId26"/>
    <p:sldId id="276" r:id="rId27"/>
    <p:sldId id="274" r:id="rId28"/>
    <p:sldId id="284" r:id="rId29"/>
    <p:sldId id="277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B2FE55-23F0-48D3-966B-2FAF80879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C2A388-845D-46F4-9E7B-DDD4C8E9F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9B78AC-62BD-4888-BCAF-D8F62DE9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68EE87D-C5F2-4A8C-A17C-BD706EE1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C61721-F300-4C9E-AC96-4C0AD45C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7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3AC819-3296-49FF-81E6-1721849F1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D7053E7-B155-402E-BC27-1F7EFC078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16B568C-7A5D-48CE-A028-BF6BA3466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BE4026E-3A2A-4485-BA2C-5172AE657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7760FF7-722C-49DA-9F2A-9AD63A1D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478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F732CFFB-EECD-4AFF-A4FB-BAD82D9314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B2EE91-61C0-4734-B0A8-0A831D6E3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E96A17C-BA86-4062-84A8-2D0E4818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D91DA0-01F3-4DD2-90DB-C2AF424C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06A4DE-D8DD-4926-9300-9F77B506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002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F74034-C22A-4CE8-B72A-BE5E19BB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DDCFB8-AFEE-41E8-BD74-649A3F355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74BE19-A7E0-470C-93E9-FA5D64AC3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C2E683-80BA-43BE-8916-468B2BED0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4AEA5C-9DD8-4FAF-8557-20754878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067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183C02-CCAF-4470-A2BD-EFAF10E3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BFD33FA-84B7-4DE0-90AB-81A3289BD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FEBD12-DEBC-4DB9-AACB-FA420422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E99DC3-6E3D-4B47-A8A0-7172441D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63A24FD-96EB-4967-BD98-6A0CA8B06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150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51793F-68B5-4834-8F08-E2256611F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C95F9E-79E1-45EB-BCBE-493E29B7B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694B091-1F29-4BEB-9B0D-93C51CCEB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316F307-2E14-4A8D-838F-E2FE7FF3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BCB467E-5BC5-465E-9428-5156C0AD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FC0DAC4-BA9E-4B9D-9882-C6F44569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18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EB7FD3-4D90-4283-B329-863E8974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0B2095-0FFE-4E13-9832-AD2170B07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67CD3D6-CD9B-48F2-9451-46B34B52E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B3B72B3-8135-4C13-ADD1-9DE0E6E21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F861C71-0C58-4F85-9656-841C4D48D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DD075C1-9008-47CB-B624-9094A096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58B301-DF80-4839-8073-0E4D14D63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4BF653C-52FE-46AD-A325-E790B203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54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CA58708-3C14-4F70-BA9A-BC21CAEFF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E0B5E5F-0B07-4415-995E-DD953405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1A3E19E-D7EA-499C-9E21-71A4A71C8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3DF6CF5-50A3-4A2F-8667-3DADC4F2C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9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A530DCD-66B2-4CD8-93CE-1D1B8274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3404AA5-133C-48B3-9FF0-D80133D2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821B22A-4923-4E63-A8DB-C85C4B43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56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A37D64-0DAE-4197-BDC1-2FC02084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D9EB53-4AAB-42AF-95C5-25C1D1A5C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2856AA6-4603-4221-8AAE-6F205F593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809A204-BB31-4466-AC3F-A0D97096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7E9D1A-E02D-45CD-BF16-F8C703F8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F71C9D-2E9A-40DC-8F3B-9A112E4FF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5202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7290C6-754A-4509-82CF-96196F676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CAD5362-3870-4496-860D-7E628848FB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D1D9C1-D152-41E3-97C7-BF94B2C4A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F40EAED-668C-4F09-BD36-CA765C54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AA96ED4-673C-42DF-8ECC-EAA5E30D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36E27C8-1913-4CF9-82B6-1625CACC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664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97821E4-70AE-432F-A2BD-7FDBD69B9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1447676-09E0-41AC-8927-B1BD730D0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256DDE-63EA-4603-8464-D308BAF7D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33BF-D487-4B85-8A0A-65B127CA0573}" type="datetimeFigureOut">
              <a:rPr lang="pl-PL" smtClean="0"/>
              <a:t>30.10.2017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F594F43-91CE-44CE-A3A0-4745F96BC3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D8813D-77A2-45FF-85AA-9064313C1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DC1A-4F16-4EDB-A8A9-FBCB3738C4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55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" TargetMode="External"/><Relationship Id="rId2" Type="http://schemas.openxmlformats.org/officeDocument/2006/relationships/hyperlink" Target="mailto:anka.grabowska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utwpg.gda.pl/2014jatobym/zaproszenie-30-10-2014-AG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utwpg.gda.pl/?dir=2014jatoby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youtu.be/xEcZpCSS0Z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utwpg.gda.pl/2014SenAcT/SenAcT-Gdansk-program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twpg.gda.pl/2014SenAcT/SenAcT-25-05-2014-by-Yuksel.mp4" TargetMode="External"/><Relationship Id="rId2" Type="http://schemas.openxmlformats.org/officeDocument/2006/relationships/hyperlink" Target="https://youtu.be/sSdeOx9Kp4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facebook.com/groups/100160903745678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jatobym.moodle.pl/course/view.php?id=2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facebook.com/groups/100160903745678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www.u3aonline.org.a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tk.ee/en/mindwellness-improving-learning-capacities-and-mental-health-elder-people-122008-112010" TargetMode="External"/><Relationship Id="rId7" Type="http://schemas.openxmlformats.org/officeDocument/2006/relationships/hyperlink" Target="http://seniorzywakcji.pl/" TargetMode="External"/><Relationship Id="rId2" Type="http://schemas.openxmlformats.org/officeDocument/2006/relationships/hyperlink" Target="http://www.formasud.it/abl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gazinefactory.edu.fi/magazines/e_senior/" TargetMode="External"/><Relationship Id="rId5" Type="http://schemas.openxmlformats.org/officeDocument/2006/relationships/hyperlink" Target="http://utw.moodle.pl/file.php/15/handbook/Handbook_Prototype.pdf" TargetMode="External"/><Relationship Id="rId4" Type="http://schemas.openxmlformats.org/officeDocument/2006/relationships/hyperlink" Target="http://docplayer.pl/26044-Podrecznik-do-cwiczenia-umyslu-dla-osob-starszych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jatobym.moodle.pl/course/view.php?id=5" TargetMode="External"/><Relationship Id="rId2" Type="http://schemas.openxmlformats.org/officeDocument/2006/relationships/hyperlink" Target="http://www.foragenetwork.e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sp4ce.moodlecloud.com/course/view.php?id=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kAtDpQ6GTA" TargetMode="External"/><Relationship Id="rId2" Type="http://schemas.openxmlformats.org/officeDocument/2006/relationships/hyperlink" Target="https://sp4ce.moodlecloud.com/course/view.php?id=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facebook.com/search/top/?q=bank%20babcinych%20bajek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youtu.be/HNRzp8ZLdL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ec.europa.eu/epale/pl/search/site/uczenie%20si%C4%99%20os%C3%B3b%20starszych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ec.europa.eu/epale/sites/epale/files/program_fed_0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dehure.moodlecloud.com/mod/forum/discuss.php?d=3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dehure.moodlecloud.com/mod/forum/discuss.php?d=39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nka.grabowska@gmail.com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tw.moodle.pl/" TargetMode="External"/><Relationship Id="rId7" Type="http://schemas.openxmlformats.org/officeDocument/2006/relationships/hyperlink" Target="http://task.gda.pl/centre-en/" TargetMode="External"/><Relationship Id="rId2" Type="http://schemas.openxmlformats.org/officeDocument/2006/relationships/hyperlink" Target="https://youtu.be/Z6S0eNP-hx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iki.creativecommons.org/wiki/What_is_OER?" TargetMode="External"/><Relationship Id="rId5" Type="http://schemas.openxmlformats.org/officeDocument/2006/relationships/hyperlink" Target="mailto:senior.eu@gmail.com" TargetMode="External"/><Relationship Id="rId4" Type="http://schemas.openxmlformats.org/officeDocument/2006/relationships/hyperlink" Target="http://jatobym.moodle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YaiwxDEttAQ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youtu.be/oN1uOhl-IAI?t=14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utw.moodle.pl/course/view.php?id=5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youtu.be/IuyUhuydr1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twpg.gda.pl/2014jatobym/city-game-Reagan-Park-6-11-2014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537220-CB40-4B66-A20B-266287DA9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360" y="4035507"/>
            <a:ext cx="9144000" cy="974153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r>
              <a:rPr lang="pl-PL" b="1" dirty="0" err="1"/>
              <a:t>Teaching</a:t>
            </a:r>
            <a:r>
              <a:rPr lang="pl-PL" b="1" dirty="0"/>
              <a:t> </a:t>
            </a:r>
            <a:r>
              <a:rPr lang="pl-PL" b="1" dirty="0" err="1"/>
              <a:t>Adults</a:t>
            </a:r>
            <a:r>
              <a:rPr lang="pl-PL" b="1" dirty="0"/>
              <a:t> Online</a:t>
            </a: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r>
              <a:rPr lang="pl-PL" b="1" dirty="0"/>
              <a:t> </a:t>
            </a:r>
            <a:br>
              <a:rPr lang="pl-PL" b="1" dirty="0"/>
            </a:br>
            <a:r>
              <a:rPr lang="pl-PL" sz="4400" b="1" dirty="0" err="1"/>
              <a:t>Meetings</a:t>
            </a:r>
            <a:r>
              <a:rPr lang="pl-PL" sz="4400" b="1" dirty="0"/>
              <a:t> with </a:t>
            </a:r>
            <a:r>
              <a:rPr lang="pl-PL" sz="4400" b="1" dirty="0" err="1"/>
              <a:t>computers</a:t>
            </a:r>
            <a:r>
              <a:rPr lang="pl-PL" sz="4400" b="1" dirty="0"/>
              <a:t> for 60, 70, 80+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18B7C88-861A-4B23-92E0-1FC2AAFCC4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9753" y="5090473"/>
            <a:ext cx="9352607" cy="1715263"/>
          </a:xfrm>
        </p:spPr>
        <p:txBody>
          <a:bodyPr>
            <a:normAutofit lnSpcReduction="10000"/>
          </a:bodyPr>
          <a:lstStyle/>
          <a:p>
            <a:endParaRPr lang="pl-PL" b="1" i="1" dirty="0"/>
          </a:p>
          <a:p>
            <a:r>
              <a:rPr lang="en-GB" b="1" i="1" dirty="0" err="1"/>
              <a:t>Dr.</a:t>
            </a:r>
            <a:r>
              <a:rPr lang="en-GB" b="1" i="1" dirty="0"/>
              <a:t> Eng. Anna Grabowska </a:t>
            </a:r>
            <a:endParaRPr lang="pl-PL" b="1" i="1" dirty="0"/>
          </a:p>
          <a:p>
            <a:r>
              <a:rPr lang="pl-PL" b="1" i="1" dirty="0">
                <a:hlinkClick r:id="rId2"/>
              </a:rPr>
              <a:t>anka.grabowska@gmail.com</a:t>
            </a:r>
            <a:endParaRPr lang="pl-PL" b="1" i="1" dirty="0"/>
          </a:p>
          <a:p>
            <a:r>
              <a:rPr lang="pl-PL" b="1" i="1" dirty="0">
                <a:hlinkClick r:id="rId3"/>
              </a:rPr>
              <a:t>http://jatobym.moodle.pl/</a:t>
            </a:r>
            <a:endParaRPr lang="pl-PL" b="1" i="1" dirty="0"/>
          </a:p>
        </p:txBody>
      </p:sp>
      <p:pic>
        <p:nvPicPr>
          <p:cNvPr id="1026" name="Picture 2" descr="EU flag-Erasmus+_vect_POS">
            <a:extLst>
              <a:ext uri="{FF2B5EF4-FFF2-40B4-BE49-F238E27FC236}">
                <a16:creationId xmlns:a16="http://schemas.microsoft.com/office/drawing/2014/main" id="{BB5CB6B1-FBA5-40C4-9F57-2D217A98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2532635" cy="77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63741F7-20C0-4931-9F31-8F433EF06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99" y="1430857"/>
            <a:ext cx="3735525" cy="28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75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3B2DB-6F5F-4C9E-9020-D1A77D80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67" y="365125"/>
            <a:ext cx="11076495" cy="1325563"/>
          </a:xfrm>
        </p:spPr>
        <p:txBody>
          <a:bodyPr/>
          <a:lstStyle/>
          <a:p>
            <a:pPr algn="ctr"/>
            <a:r>
              <a:rPr lang="pl-PL" b="1" dirty="0" err="1">
                <a:hlinkClick r:id="rId2"/>
              </a:rPr>
              <a:t>An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Invitation</a:t>
            </a:r>
            <a:r>
              <a:rPr lang="pl-PL" b="1" dirty="0">
                <a:hlinkClick r:id="rId2"/>
              </a:rPr>
              <a:t> for „City </a:t>
            </a:r>
            <a:r>
              <a:rPr lang="pl-PL" b="1">
                <a:hlinkClick r:id="rId2"/>
              </a:rPr>
              <a:t>Games”  </a:t>
            </a:r>
            <a:endParaRPr lang="pl-PL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F26DFFA0-C031-4293-8993-06F7ED0C5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064" y="1433612"/>
            <a:ext cx="7541131" cy="5008926"/>
          </a:xfrm>
        </p:spPr>
      </p:pic>
    </p:spTree>
    <p:extLst>
      <p:ext uri="{BB962C8B-B14F-4D97-AF65-F5344CB8AC3E}">
        <p14:creationId xmlns:p14="http://schemas.microsoft.com/office/powerpoint/2010/main" val="3884139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933ED-F8EF-41E2-AC90-B0A43E1A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City Games </a:t>
            </a:r>
            <a:r>
              <a:rPr lang="pl-PL" b="1" dirty="0" err="1">
                <a:hlinkClick r:id="rId2"/>
              </a:rPr>
              <a:t>Repository</a:t>
            </a:r>
            <a:r>
              <a:rPr lang="pl-PL" b="1" dirty="0">
                <a:hlinkClick r:id="rId2"/>
              </a:rPr>
              <a:t> on TASK Server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E8DDDF5-5A0B-482A-884F-05527CC1B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507" y="1379578"/>
            <a:ext cx="8374246" cy="5190903"/>
          </a:xfrm>
        </p:spPr>
      </p:pic>
    </p:spTree>
    <p:extLst>
      <p:ext uri="{BB962C8B-B14F-4D97-AF65-F5344CB8AC3E}">
        <p14:creationId xmlns:p14="http://schemas.microsoft.com/office/powerpoint/2010/main" val="408803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76DF4B-2654-4BA8-9443-5A5E92597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The </a:t>
            </a:r>
            <a:r>
              <a:rPr lang="pl-PL" b="1" dirty="0" err="1">
                <a:hlinkClick r:id="rId2"/>
              </a:rPr>
              <a:t>Contest</a:t>
            </a:r>
            <a:r>
              <a:rPr lang="pl-PL" b="1" dirty="0">
                <a:hlinkClick r:id="rId2"/>
              </a:rPr>
              <a:t> - </a:t>
            </a:r>
            <a:r>
              <a:rPr lang="pl-PL" b="1" dirty="0" err="1">
                <a:hlinkClick r:id="rId2"/>
              </a:rPr>
              <a:t>Maturity</a:t>
            </a:r>
            <a:r>
              <a:rPr lang="pl-PL" b="1" dirty="0">
                <a:hlinkClick r:id="rId2"/>
              </a:rPr>
              <a:t> in the Network </a:t>
            </a:r>
            <a:br>
              <a:rPr lang="pl-PL" b="1" dirty="0">
                <a:hlinkClick r:id="rId2"/>
              </a:rPr>
            </a:br>
            <a:r>
              <a:rPr lang="pl-PL" b="1" dirty="0">
                <a:hlinkClick r:id="rId2"/>
              </a:rPr>
              <a:t>Good </a:t>
            </a:r>
            <a:r>
              <a:rPr lang="pl-PL" b="1" dirty="0" err="1">
                <a:hlinkClick r:id="rId2"/>
              </a:rPr>
              <a:t>Pracitce</a:t>
            </a:r>
            <a:r>
              <a:rPr lang="pl-PL" b="1" dirty="0">
                <a:hlinkClick r:id="rId2"/>
              </a:rPr>
              <a:t> (2015)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9BB10647-C781-4EC9-9DB2-280FA706DF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87" y="1825625"/>
            <a:ext cx="5597425" cy="4351338"/>
          </a:xfrm>
        </p:spPr>
      </p:pic>
    </p:spTree>
    <p:extLst>
      <p:ext uri="{BB962C8B-B14F-4D97-AF65-F5344CB8AC3E}">
        <p14:creationId xmlns:p14="http://schemas.microsoft.com/office/powerpoint/2010/main" val="145829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2DBBB-731F-4DD3-84B8-6F277E46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102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hlinkClick r:id="rId2"/>
              </a:rPr>
              <a:t>Senior </a:t>
            </a:r>
            <a:r>
              <a:rPr lang="pl-PL" b="1" dirty="0" err="1">
                <a:hlinkClick r:id="rId2"/>
              </a:rPr>
              <a:t>Acting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Together</a:t>
            </a:r>
            <a:r>
              <a:rPr lang="pl-PL" b="1" dirty="0">
                <a:hlinkClick r:id="rId2"/>
              </a:rPr>
              <a:t> – 2014</a:t>
            </a:r>
            <a:endParaRPr lang="pl-PL" sz="31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1C6CFD-15C1-4341-9923-4CEDECE22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14" y="1499227"/>
            <a:ext cx="7277492" cy="5244152"/>
          </a:xfrm>
        </p:spPr>
      </p:pic>
    </p:spTree>
    <p:extLst>
      <p:ext uri="{BB962C8B-B14F-4D97-AF65-F5344CB8AC3E}">
        <p14:creationId xmlns:p14="http://schemas.microsoft.com/office/powerpoint/2010/main" val="156081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D993FD-93DC-4151-9B3B-0D4BE038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>
                <a:hlinkClick r:id="rId2"/>
              </a:rPr>
              <a:t>Senior </a:t>
            </a:r>
            <a:r>
              <a:rPr lang="pl-PL" b="1" dirty="0" err="1">
                <a:hlinkClick r:id="rId2"/>
              </a:rPr>
              <a:t>Acting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Together</a:t>
            </a:r>
            <a:r>
              <a:rPr lang="pl-PL" b="1" dirty="0">
                <a:hlinkClick r:id="rId2"/>
              </a:rPr>
              <a:t> – 2014</a:t>
            </a:r>
            <a:br>
              <a:rPr lang="pl-PL" b="1" dirty="0"/>
            </a:br>
            <a:endParaRPr lang="pl-PL" sz="2800" dirty="0"/>
          </a:p>
        </p:txBody>
      </p:sp>
      <p:pic>
        <p:nvPicPr>
          <p:cNvPr id="5" name="Symbol zastępczy zawartości 4">
            <a:hlinkClick r:id="rId3"/>
            <a:extLst>
              <a:ext uri="{FF2B5EF4-FFF2-40B4-BE49-F238E27FC236}">
                <a16:creationId xmlns:a16="http://schemas.microsoft.com/office/drawing/2014/main" id="{00824626-5853-48AD-AF1C-DB0349027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35052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25398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2DBBB-731F-4DD3-84B8-6F277E46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4102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hlinkClick r:id="rId2"/>
              </a:rPr>
              <a:t>https://www.facebook.com/groups/100160903745678/</a:t>
            </a:r>
            <a:endParaRPr lang="pl-PL" sz="3600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91C6CFD-15C1-4341-9923-4CEDECE22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14" y="1499227"/>
            <a:ext cx="7277492" cy="5244152"/>
          </a:xfrm>
        </p:spPr>
      </p:pic>
    </p:spTree>
    <p:extLst>
      <p:ext uri="{BB962C8B-B14F-4D97-AF65-F5344CB8AC3E}">
        <p14:creationId xmlns:p14="http://schemas.microsoft.com/office/powerpoint/2010/main" val="594578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BF349-708D-49F4-AF29-514827B0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 Georgia in Europe, 2016 – 2017</a:t>
            </a:r>
            <a:br>
              <a:rPr lang="pl-PL" b="1" dirty="0"/>
            </a:br>
            <a:r>
              <a:rPr lang="pl-PL" b="1" dirty="0">
                <a:hlinkClick r:id="rId2"/>
              </a:rPr>
              <a:t>LMS </a:t>
            </a:r>
            <a:r>
              <a:rPr lang="pl-PL" b="1" dirty="0" err="1">
                <a:hlinkClick r:id="rId2"/>
              </a:rPr>
              <a:t>Moodle</a:t>
            </a:r>
            <a:r>
              <a:rPr lang="pl-PL" b="1" dirty="0">
                <a:hlinkClick r:id="rId2"/>
              </a:rPr>
              <a:t> 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68C6F37-43FC-4C77-BFBE-84614EBEE11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3359117"/>
          </a:xfrm>
        </p:spPr>
      </p:pic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58CF8B06-8BDB-42FF-A095-7254ED12AB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4"/>
            <a:ext cx="5181600" cy="3632995"/>
          </a:xfrm>
        </p:spPr>
      </p:pic>
    </p:spTree>
    <p:extLst>
      <p:ext uri="{BB962C8B-B14F-4D97-AF65-F5344CB8AC3E}">
        <p14:creationId xmlns:p14="http://schemas.microsoft.com/office/powerpoint/2010/main" val="213658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EBF349-708D-49F4-AF29-514827B0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Is Georgia in Europe, 2016 – 2017</a:t>
            </a:r>
            <a:br>
              <a:rPr lang="pl-PL" b="1" dirty="0"/>
            </a:br>
            <a:r>
              <a:rPr lang="pl-PL" b="1" dirty="0">
                <a:hlinkClick r:id="rId2"/>
              </a:rPr>
              <a:t>Facebook</a:t>
            </a: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471FF9B3-7F4C-4E2D-8B75-36EE772A2B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2270919"/>
            <a:ext cx="3854450" cy="3460750"/>
          </a:xfr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A3610313-4035-4BA4-A91C-738FF7631F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68" y="2196445"/>
            <a:ext cx="4975807" cy="3535224"/>
          </a:xfrm>
        </p:spPr>
      </p:pic>
    </p:spTree>
    <p:extLst>
      <p:ext uri="{BB962C8B-B14F-4D97-AF65-F5344CB8AC3E}">
        <p14:creationId xmlns:p14="http://schemas.microsoft.com/office/powerpoint/2010/main" val="519885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8A8B09-F83E-44A9-8782-F6169D8C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U3A online - </a:t>
            </a:r>
            <a:r>
              <a:rPr lang="pl-PL" b="1" dirty="0" err="1">
                <a:hlinkClick r:id="rId2"/>
              </a:rPr>
              <a:t>what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is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all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about</a:t>
            </a:r>
            <a:endParaRPr lang="pl-PL" b="1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C033ECF-CF19-4B82-8250-1537BF881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784732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EDCBA-85A2-4691-8159-1FB30713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897"/>
          </a:xfrm>
        </p:spPr>
        <p:txBody>
          <a:bodyPr/>
          <a:lstStyle/>
          <a:p>
            <a:pPr algn="ctr"/>
            <a:r>
              <a:rPr lang="pl-PL" b="1" dirty="0" err="1"/>
              <a:t>Projects</a:t>
            </a:r>
            <a:r>
              <a:rPr lang="pl-PL" b="1" dirty="0"/>
              <a:t>, 2005 – 2017 (1)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6D366B-D435-4127-BE80-DCA516EE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022"/>
            <a:ext cx="10515600" cy="5443978"/>
          </a:xfrm>
        </p:spPr>
        <p:txBody>
          <a:bodyPr>
            <a:normAutofit fontScale="85000" lnSpcReduction="10000"/>
          </a:bodyPr>
          <a:lstStyle/>
          <a:p>
            <a:r>
              <a:rPr lang="pl-PL" dirty="0" err="1"/>
              <a:t>Socrates</a:t>
            </a:r>
            <a:r>
              <a:rPr lang="pl-PL" dirty="0"/>
              <a:t> </a:t>
            </a:r>
            <a:r>
              <a:rPr lang="pl-PL" dirty="0" err="1"/>
              <a:t>Grundtvig</a:t>
            </a:r>
            <a:r>
              <a:rPr lang="pl-PL" dirty="0"/>
              <a:t>, </a:t>
            </a:r>
            <a:r>
              <a:rPr lang="pl-PL" dirty="0">
                <a:hlinkClick r:id="rId2"/>
              </a:rPr>
              <a:t>ABLE - </a:t>
            </a:r>
            <a:r>
              <a:rPr lang="pl-PL" dirty="0" err="1">
                <a:hlinkClick r:id="rId2"/>
              </a:rPr>
              <a:t>Adult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Blended</a:t>
            </a:r>
            <a:r>
              <a:rPr lang="pl-PL" dirty="0">
                <a:hlinkClick r:id="rId2"/>
              </a:rPr>
              <a:t> Learning, 2005-2007</a:t>
            </a:r>
            <a:endParaRPr lang="pl-PL" dirty="0"/>
          </a:p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Multilateral</a:t>
            </a:r>
            <a:r>
              <a:rPr lang="pl-PL" dirty="0"/>
              <a:t> Project, </a:t>
            </a:r>
            <a:r>
              <a:rPr lang="pl-PL" dirty="0" err="1"/>
              <a:t>MindWellness</a:t>
            </a:r>
            <a:r>
              <a:rPr lang="pl-PL" dirty="0"/>
              <a:t> - </a:t>
            </a:r>
            <a:r>
              <a:rPr lang="pl-PL" dirty="0" err="1"/>
              <a:t>Improving</a:t>
            </a:r>
            <a:r>
              <a:rPr lang="pl-PL" dirty="0"/>
              <a:t> learning </a:t>
            </a:r>
            <a:r>
              <a:rPr lang="pl-PL" dirty="0" err="1"/>
              <a:t>capacities</a:t>
            </a:r>
            <a:r>
              <a:rPr lang="pl-PL" dirty="0"/>
              <a:t> and </a:t>
            </a:r>
            <a:r>
              <a:rPr lang="pl-PL" dirty="0" err="1"/>
              <a:t>mental</a:t>
            </a:r>
            <a:r>
              <a:rPr lang="pl-PL" dirty="0"/>
              <a:t> </a:t>
            </a:r>
            <a:r>
              <a:rPr lang="pl-PL" dirty="0" err="1"/>
              <a:t>health</a:t>
            </a:r>
            <a:r>
              <a:rPr lang="pl-PL" dirty="0"/>
              <a:t> of </a:t>
            </a:r>
            <a:r>
              <a:rPr lang="pl-PL" dirty="0" err="1"/>
              <a:t>elder</a:t>
            </a:r>
            <a:r>
              <a:rPr lang="pl-PL" dirty="0"/>
              <a:t> </a:t>
            </a:r>
            <a:r>
              <a:rPr lang="pl-PL" dirty="0" err="1"/>
              <a:t>people</a:t>
            </a:r>
            <a:r>
              <a:rPr lang="pl-PL" dirty="0"/>
              <a:t>, 2008-2010 </a:t>
            </a:r>
            <a:r>
              <a:rPr lang="pl-PL" dirty="0">
                <a:hlinkClick r:id="rId3"/>
              </a:rPr>
              <a:t>https://www.ttk.ee/en/mindwellness-improving-learning-capacities-and-mental-health-elder-people-122008-112010</a:t>
            </a:r>
            <a:r>
              <a:rPr lang="pl-PL" dirty="0"/>
              <a:t>, </a:t>
            </a:r>
            <a:r>
              <a:rPr lang="pl-PL" dirty="0">
                <a:hlinkClick r:id="rId4"/>
              </a:rPr>
              <a:t>http://docplayer.pl/26044-Podrecznik-do-cwiczenia-umyslu-dla-osob-starszych.html</a:t>
            </a:r>
            <a:r>
              <a:rPr lang="pl-PL" dirty="0"/>
              <a:t>, </a:t>
            </a:r>
            <a:r>
              <a:rPr lang="pl-PL" dirty="0">
                <a:hlinkClick r:id="rId5"/>
              </a:rPr>
              <a:t>http://utw.moodle.pl/file.php/15/handbook/Handbook_Prototype.pdf</a:t>
            </a:r>
            <a:endParaRPr lang="pl-PL" dirty="0"/>
          </a:p>
          <a:p>
            <a:r>
              <a:rPr lang="pl-PL" dirty="0">
                <a:hlinkClick r:id="rId6"/>
              </a:rPr>
              <a:t>Magazine online, 2008-2017</a:t>
            </a:r>
            <a:endParaRPr lang="pl-PL" dirty="0"/>
          </a:p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, </a:t>
            </a:r>
            <a:r>
              <a:rPr lang="pl-PL" dirty="0" err="1"/>
              <a:t>Connecting</a:t>
            </a:r>
            <a:r>
              <a:rPr lang="pl-PL" dirty="0"/>
              <a:t> +55, 2008-2010</a:t>
            </a:r>
          </a:p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, </a:t>
            </a:r>
            <a:r>
              <a:rPr lang="pl-PL" dirty="0" err="1"/>
              <a:t>EuBiA</a:t>
            </a:r>
            <a:r>
              <a:rPr lang="pl-PL" dirty="0"/>
              <a:t> - EU </a:t>
            </a:r>
            <a:r>
              <a:rPr lang="pl-PL" dirty="0" err="1"/>
              <a:t>Broadening</a:t>
            </a:r>
            <a:r>
              <a:rPr lang="pl-PL" dirty="0"/>
              <a:t> </a:t>
            </a:r>
            <a:r>
              <a:rPr lang="pl-PL" dirty="0" err="1"/>
              <a:t>people's</a:t>
            </a:r>
            <a:r>
              <a:rPr lang="pl-PL" dirty="0"/>
              <a:t> </a:t>
            </a:r>
            <a:r>
              <a:rPr lang="pl-PL" dirty="0" err="1"/>
              <a:t>mind</a:t>
            </a:r>
            <a:r>
              <a:rPr lang="pl-PL" dirty="0"/>
              <a:t> in </a:t>
            </a:r>
            <a:r>
              <a:rPr lang="pl-PL" dirty="0" err="1"/>
              <a:t>ageing</a:t>
            </a:r>
            <a:r>
              <a:rPr lang="pl-PL" dirty="0"/>
              <a:t>, 2008-2010</a:t>
            </a:r>
          </a:p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, IMPROGE - </a:t>
            </a:r>
            <a:r>
              <a:rPr lang="pl-PL" dirty="0" err="1"/>
              <a:t>Improving</a:t>
            </a:r>
            <a:r>
              <a:rPr lang="pl-PL" dirty="0"/>
              <a:t> </a:t>
            </a:r>
            <a:r>
              <a:rPr lang="pl-PL" dirty="0" err="1"/>
              <a:t>Opportunities</a:t>
            </a:r>
            <a:r>
              <a:rPr lang="pl-PL" dirty="0"/>
              <a:t> for </a:t>
            </a:r>
            <a:r>
              <a:rPr lang="pl-PL" dirty="0" err="1"/>
              <a:t>Older</a:t>
            </a:r>
            <a:r>
              <a:rPr lang="pl-PL" dirty="0"/>
              <a:t> People in </a:t>
            </a:r>
            <a:r>
              <a:rPr lang="pl-PL" dirty="0" err="1"/>
              <a:t>Work</a:t>
            </a:r>
            <a:r>
              <a:rPr lang="pl-PL" dirty="0"/>
              <a:t> and </a:t>
            </a:r>
            <a:r>
              <a:rPr lang="pl-PL" dirty="0" err="1"/>
              <a:t>Community</a:t>
            </a:r>
            <a:r>
              <a:rPr lang="pl-PL" dirty="0"/>
              <a:t> Activity - </a:t>
            </a:r>
            <a:r>
              <a:rPr lang="pl-PL" dirty="0" err="1"/>
              <a:t>Winning</a:t>
            </a:r>
            <a:r>
              <a:rPr lang="pl-PL" dirty="0"/>
              <a:t> the </a:t>
            </a:r>
            <a:r>
              <a:rPr lang="pl-PL" dirty="0" err="1"/>
              <a:t>Generation</a:t>
            </a:r>
            <a:r>
              <a:rPr lang="pl-PL" dirty="0"/>
              <a:t> Game, 2008-2010</a:t>
            </a:r>
          </a:p>
          <a:p>
            <a:r>
              <a:rPr lang="pl-PL" dirty="0">
                <a:hlinkClick r:id="rId7"/>
              </a:rPr>
              <a:t>e-senior.eu w akcji, 2009-2010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4773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DC09B8-B454-474D-8B76-5DA962EC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Agenda  </a:t>
            </a:r>
            <a:br>
              <a:rPr lang="pl-PL" b="1" dirty="0"/>
            </a:br>
            <a:endParaRPr lang="pl-PL" sz="32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87A2D5-F821-40AD-AA78-38C92ECF0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 (</a:t>
            </a:r>
            <a:r>
              <a:rPr lang="pl-PL" dirty="0" err="1"/>
              <a:t>About</a:t>
            </a:r>
            <a:r>
              <a:rPr lang="pl-PL" dirty="0"/>
              <a:t> me</a:t>
            </a:r>
            <a:r>
              <a:rPr lang="en-US" dirty="0"/>
              <a:t>,  Let's go back to the past....)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Good practice (Learn with Grandma, City Games, Tourism, etc.)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 err="1"/>
              <a:t>Projects</a:t>
            </a:r>
            <a:r>
              <a:rPr lang="pl-PL" dirty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U3A online 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 thoughts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 and Answers</a:t>
            </a:r>
            <a:r>
              <a:rPr lang="pl-PL" dirty="0"/>
              <a:t> (Q&amp;A)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864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6EDCBA-85A2-4691-8159-1FB30713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Projects</a:t>
            </a:r>
            <a:r>
              <a:rPr lang="pl-PL" b="1" dirty="0"/>
              <a:t>, 2005 – 2017 (2)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6D366B-D435-4127-BE80-DCA516EE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740"/>
            <a:ext cx="10515600" cy="5472259"/>
          </a:xfrm>
        </p:spPr>
        <p:txBody>
          <a:bodyPr>
            <a:normAutofit fontScale="85000" lnSpcReduction="20000"/>
          </a:bodyPr>
          <a:lstStyle/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, </a:t>
            </a:r>
            <a:r>
              <a:rPr lang="pl-PL" dirty="0" err="1"/>
              <a:t>LLLab</a:t>
            </a:r>
            <a:r>
              <a:rPr lang="pl-PL" dirty="0"/>
              <a:t> - </a:t>
            </a:r>
            <a:r>
              <a:rPr lang="pl-PL" dirty="0" err="1"/>
              <a:t>Lifelong</a:t>
            </a:r>
            <a:r>
              <a:rPr lang="pl-PL" dirty="0"/>
              <a:t> Learning for Active </a:t>
            </a:r>
            <a:r>
              <a:rPr lang="pl-PL" dirty="0" err="1"/>
              <a:t>Citizenship</a:t>
            </a:r>
            <a:r>
              <a:rPr lang="pl-PL" dirty="0"/>
              <a:t> and </a:t>
            </a:r>
            <a:r>
              <a:rPr lang="pl-PL" dirty="0" err="1"/>
              <a:t>Capacity</a:t>
            </a:r>
            <a:r>
              <a:rPr lang="pl-PL" dirty="0"/>
              <a:t> </a:t>
            </a:r>
            <a:r>
              <a:rPr lang="pl-PL" dirty="0" err="1"/>
              <a:t>Building</a:t>
            </a:r>
            <a:r>
              <a:rPr lang="pl-PL" dirty="0"/>
              <a:t>, 2009-2011</a:t>
            </a:r>
          </a:p>
          <a:p>
            <a:r>
              <a:rPr lang="pl-PL" dirty="0"/>
              <a:t>Active </a:t>
            </a:r>
            <a:r>
              <a:rPr lang="pl-PL" dirty="0" err="1"/>
              <a:t>Citizens</a:t>
            </a:r>
            <a:r>
              <a:rPr lang="pl-PL" dirty="0"/>
              <a:t>, 2010-2011</a:t>
            </a:r>
          </a:p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, LISTEN - Learning </a:t>
            </a:r>
            <a:r>
              <a:rPr lang="pl-PL" dirty="0" err="1"/>
              <a:t>Innovative</a:t>
            </a:r>
            <a:r>
              <a:rPr lang="pl-PL" dirty="0"/>
              <a:t> </a:t>
            </a:r>
            <a:r>
              <a:rPr lang="pl-PL" dirty="0" err="1"/>
              <a:t>Styles</a:t>
            </a:r>
            <a:r>
              <a:rPr lang="pl-PL" dirty="0"/>
              <a:t> and Active </a:t>
            </a:r>
            <a:r>
              <a:rPr lang="pl-PL" dirty="0" err="1"/>
              <a:t>Citizens</a:t>
            </a:r>
            <a:r>
              <a:rPr lang="pl-PL" dirty="0"/>
              <a:t>, 2011-2013</a:t>
            </a:r>
          </a:p>
          <a:p>
            <a:r>
              <a:rPr lang="pl-PL" dirty="0" err="1"/>
              <a:t>Grundtvig</a:t>
            </a:r>
            <a:r>
              <a:rPr lang="pl-PL" dirty="0"/>
              <a:t> </a:t>
            </a:r>
            <a:r>
              <a:rPr lang="pl-PL" dirty="0" err="1"/>
              <a:t>Partnership</a:t>
            </a:r>
            <a:r>
              <a:rPr lang="pl-PL" dirty="0"/>
              <a:t>, LLLE - Learning in </a:t>
            </a:r>
            <a:r>
              <a:rPr lang="pl-PL" dirty="0" err="1"/>
              <a:t>Later</a:t>
            </a:r>
            <a:r>
              <a:rPr lang="pl-PL" dirty="0"/>
              <a:t> Life in Europe, 2011-2013</a:t>
            </a:r>
          </a:p>
          <a:p>
            <a:r>
              <a:rPr lang="pl-PL" dirty="0" err="1"/>
              <a:t>Grundtvig</a:t>
            </a:r>
            <a:r>
              <a:rPr lang="pl-PL" dirty="0"/>
              <a:t> Network Project, </a:t>
            </a:r>
            <a:r>
              <a:rPr lang="pl-PL" dirty="0" err="1">
                <a:hlinkClick r:id="rId2"/>
              </a:rPr>
              <a:t>ForAge</a:t>
            </a:r>
            <a:r>
              <a:rPr lang="pl-PL" dirty="0">
                <a:hlinkClick r:id="rId2"/>
              </a:rPr>
              <a:t> –  </a:t>
            </a:r>
            <a:r>
              <a:rPr lang="pl-PL" dirty="0" err="1">
                <a:hlinkClick r:id="rId2"/>
              </a:rPr>
              <a:t>Forage</a:t>
            </a:r>
            <a:r>
              <a:rPr lang="pl-PL" dirty="0">
                <a:hlinkClick r:id="rId2"/>
              </a:rPr>
              <a:t> for </a:t>
            </a:r>
            <a:r>
              <a:rPr lang="pl-PL" dirty="0" err="1">
                <a:hlinkClick r:id="rId2"/>
              </a:rPr>
              <a:t>later</a:t>
            </a:r>
            <a:r>
              <a:rPr lang="pl-PL" dirty="0">
                <a:hlinkClick r:id="rId2"/>
              </a:rPr>
              <a:t>-life learning: </a:t>
            </a:r>
            <a:r>
              <a:rPr lang="pl-PL" dirty="0" err="1">
                <a:hlinkClick r:id="rId2"/>
              </a:rPr>
              <a:t>Building</a:t>
            </a:r>
            <a:r>
              <a:rPr lang="pl-PL" dirty="0">
                <a:hlinkClick r:id="rId2"/>
              </a:rPr>
              <a:t> on </a:t>
            </a:r>
            <a:r>
              <a:rPr lang="pl-PL" dirty="0" err="1">
                <a:hlinkClick r:id="rId2"/>
              </a:rPr>
              <a:t>European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experience</a:t>
            </a:r>
            <a:r>
              <a:rPr lang="pl-PL" dirty="0"/>
              <a:t>, 2012-2014</a:t>
            </a:r>
          </a:p>
          <a:p>
            <a:r>
              <a:rPr lang="pl-PL" dirty="0" err="1">
                <a:hlinkClick r:id="rId3"/>
              </a:rPr>
              <a:t>Grundtvig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Multilateral</a:t>
            </a:r>
            <a:r>
              <a:rPr lang="pl-PL" dirty="0">
                <a:hlinkClick r:id="rId3"/>
              </a:rPr>
              <a:t> Project, MATURE - </a:t>
            </a:r>
            <a:r>
              <a:rPr lang="pl-PL" dirty="0" err="1">
                <a:hlinkClick r:id="rId3"/>
              </a:rPr>
              <a:t>Making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Adult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Teaching</a:t>
            </a:r>
            <a:r>
              <a:rPr lang="pl-PL" dirty="0">
                <a:hlinkClick r:id="rId3"/>
              </a:rPr>
              <a:t> </a:t>
            </a:r>
            <a:r>
              <a:rPr lang="pl-PL" dirty="0" err="1">
                <a:hlinkClick r:id="rId3"/>
              </a:rPr>
              <a:t>Useful</a:t>
            </a:r>
            <a:r>
              <a:rPr lang="pl-PL" dirty="0">
                <a:hlinkClick r:id="rId3"/>
              </a:rPr>
              <a:t>, </a:t>
            </a:r>
            <a:r>
              <a:rPr lang="pl-PL" dirty="0" err="1">
                <a:hlinkClick r:id="rId3"/>
              </a:rPr>
              <a:t>Relevant</a:t>
            </a:r>
            <a:r>
              <a:rPr lang="pl-PL" dirty="0">
                <a:hlinkClick r:id="rId3"/>
              </a:rPr>
              <a:t> and </a:t>
            </a:r>
            <a:r>
              <a:rPr lang="pl-PL" dirty="0" err="1">
                <a:hlinkClick r:id="rId3"/>
              </a:rPr>
              <a:t>Engaging</a:t>
            </a:r>
            <a:r>
              <a:rPr lang="pl-PL" dirty="0">
                <a:hlinkClick r:id="rId3"/>
              </a:rPr>
              <a:t>, 2013-2014</a:t>
            </a:r>
            <a:endParaRPr lang="pl-PL" dirty="0"/>
          </a:p>
          <a:p>
            <a:r>
              <a:rPr lang="pl-PL" dirty="0" err="1"/>
              <a:t>Grundtvig</a:t>
            </a:r>
            <a:r>
              <a:rPr lang="pl-PL" dirty="0"/>
              <a:t> Senior </a:t>
            </a:r>
            <a:r>
              <a:rPr lang="pl-PL" dirty="0" err="1"/>
              <a:t>Volunteering</a:t>
            </a:r>
            <a:r>
              <a:rPr lang="pl-PL" dirty="0"/>
              <a:t> Project, </a:t>
            </a:r>
            <a:r>
              <a:rPr lang="pl-PL" dirty="0" err="1"/>
              <a:t>SenAcT</a:t>
            </a:r>
            <a:r>
              <a:rPr lang="pl-PL" dirty="0"/>
              <a:t> - </a:t>
            </a:r>
            <a:r>
              <a:rPr lang="pl-PL" dirty="0" err="1"/>
              <a:t>Seniors</a:t>
            </a:r>
            <a:r>
              <a:rPr lang="pl-PL" dirty="0"/>
              <a:t> </a:t>
            </a:r>
            <a:r>
              <a:rPr lang="pl-PL" dirty="0" err="1"/>
              <a:t>Acting</a:t>
            </a:r>
            <a:r>
              <a:rPr lang="pl-PL" dirty="0"/>
              <a:t> </a:t>
            </a:r>
            <a:r>
              <a:rPr lang="pl-PL" dirty="0" err="1"/>
              <a:t>Together</a:t>
            </a:r>
            <a:r>
              <a:rPr lang="pl-PL" dirty="0"/>
              <a:t>, 2013-2014</a:t>
            </a:r>
          </a:p>
          <a:p>
            <a:r>
              <a:rPr lang="pl-PL" dirty="0"/>
              <a:t>Narodowe Centrum Kultury, Gry miejskie – Aktywni 60+, 2014</a:t>
            </a:r>
          </a:p>
          <a:p>
            <a:r>
              <a:rPr lang="pl-PL" dirty="0"/>
              <a:t>ERASMUS+, SP4CE - Strategic </a:t>
            </a:r>
            <a:r>
              <a:rPr lang="pl-PL" dirty="0" err="1"/>
              <a:t>Partnership</a:t>
            </a:r>
            <a:r>
              <a:rPr lang="pl-PL" dirty="0"/>
              <a:t> for </a:t>
            </a:r>
            <a:r>
              <a:rPr lang="pl-PL" dirty="0" err="1"/>
              <a:t>Creativity</a:t>
            </a:r>
            <a:r>
              <a:rPr lang="pl-PL" dirty="0"/>
              <a:t> and </a:t>
            </a:r>
            <a:r>
              <a:rPr lang="pl-PL" dirty="0" err="1"/>
              <a:t>Entrepreneurship</a:t>
            </a:r>
            <a:r>
              <a:rPr lang="pl-PL" dirty="0"/>
              <a:t>, 2014-2017</a:t>
            </a:r>
          </a:p>
        </p:txBody>
      </p:sp>
    </p:spTree>
    <p:extLst>
      <p:ext uri="{BB962C8B-B14F-4D97-AF65-F5344CB8AC3E}">
        <p14:creationId xmlns:p14="http://schemas.microsoft.com/office/powerpoint/2010/main" val="3908922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Grandmothers</a:t>
            </a:r>
            <a:r>
              <a:rPr lang="pl-PL" b="1" dirty="0">
                <a:hlinkClick r:id="rId2"/>
              </a:rPr>
              <a:t>' </a:t>
            </a:r>
            <a:r>
              <a:rPr lang="pl-PL" b="1" dirty="0" err="1">
                <a:hlinkClick r:id="rId2"/>
              </a:rPr>
              <a:t>Fairy</a:t>
            </a:r>
            <a:r>
              <a:rPr lang="pl-PL" b="1" dirty="0">
                <a:hlinkClick r:id="rId2"/>
              </a:rPr>
              <a:t> Tales </a:t>
            </a:r>
            <a:r>
              <a:rPr lang="pl-PL" b="1" dirty="0" err="1">
                <a:hlinkClick r:id="rId2"/>
              </a:rPr>
              <a:t>Repository</a:t>
            </a:r>
            <a:r>
              <a:rPr lang="pl-PL" b="1" dirty="0">
                <a:hlinkClick r:id="rId2"/>
              </a:rPr>
              <a:t> (1)</a:t>
            </a:r>
            <a:br>
              <a:rPr lang="pl-PL" b="1" dirty="0">
                <a:hlinkClick r:id="rId2"/>
              </a:rPr>
            </a:br>
            <a:r>
              <a:rPr lang="pl-PL" b="1" dirty="0" err="1">
                <a:hlinkClick r:id="rId2"/>
              </a:rPr>
              <a:t>Working</a:t>
            </a:r>
            <a:r>
              <a:rPr lang="pl-PL" b="1" dirty="0">
                <a:hlinkClick r:id="rId2"/>
              </a:rPr>
              <a:t> in the SP4CE in </a:t>
            </a:r>
            <a:r>
              <a:rPr lang="pl-PL" b="1" dirty="0" err="1">
                <a:hlinkClick r:id="rId2"/>
              </a:rPr>
              <a:t>Cloud</a:t>
            </a:r>
            <a:r>
              <a:rPr lang="pl-PL" b="1" dirty="0">
                <a:hlinkClick r:id="rId2"/>
              </a:rPr>
              <a:t>… </a:t>
            </a:r>
            <a:endParaRPr lang="pl-PL" b="1" dirty="0"/>
          </a:p>
        </p:txBody>
      </p:sp>
      <p:pic>
        <p:nvPicPr>
          <p:cNvPr id="9" name="Symbol zastępczy zawartości 8">
            <a:hlinkClick r:id="rId2"/>
            <a:extLst>
              <a:ext uri="{FF2B5EF4-FFF2-40B4-BE49-F238E27FC236}">
                <a16:creationId xmlns:a16="http://schemas.microsoft.com/office/drawing/2014/main" id="{08953BD6-5737-49A6-93C7-A6F82399B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44896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Grandmothers</a:t>
            </a:r>
            <a:r>
              <a:rPr lang="pl-PL" b="1" dirty="0">
                <a:hlinkClick r:id="rId2"/>
              </a:rPr>
              <a:t>' </a:t>
            </a:r>
            <a:r>
              <a:rPr lang="pl-PL" b="1" dirty="0" err="1">
                <a:hlinkClick r:id="rId2"/>
              </a:rPr>
              <a:t>Fairy</a:t>
            </a:r>
            <a:r>
              <a:rPr lang="pl-PL" b="1" dirty="0">
                <a:hlinkClick r:id="rId2"/>
              </a:rPr>
              <a:t> Tales </a:t>
            </a:r>
            <a:r>
              <a:rPr lang="pl-PL" b="1" dirty="0" err="1">
                <a:hlinkClick r:id="rId2"/>
              </a:rPr>
              <a:t>Repository</a:t>
            </a:r>
            <a:r>
              <a:rPr lang="pl-PL" b="1" dirty="0">
                <a:hlinkClick r:id="rId2"/>
              </a:rPr>
              <a:t> (2)</a:t>
            </a:r>
            <a:endParaRPr lang="pl-PL" b="1" dirty="0"/>
          </a:p>
        </p:txBody>
      </p:sp>
      <p:pic>
        <p:nvPicPr>
          <p:cNvPr id="5" name="Symbol zastępczy zawartości 4">
            <a:hlinkClick r:id="rId3"/>
            <a:extLst>
              <a:ext uri="{FF2B5EF4-FFF2-40B4-BE49-F238E27FC236}">
                <a16:creationId xmlns:a16="http://schemas.microsoft.com/office/drawing/2014/main" id="{F7346B4F-06D5-4C6A-BDB3-3785D2F85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834585"/>
            <a:ext cx="7645138" cy="4310386"/>
          </a:xfrm>
        </p:spPr>
      </p:pic>
    </p:spTree>
    <p:extLst>
      <p:ext uri="{BB962C8B-B14F-4D97-AF65-F5344CB8AC3E}">
        <p14:creationId xmlns:p14="http://schemas.microsoft.com/office/powerpoint/2010/main" val="3227576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91B53-7B6D-448D-8EE6-4A91B58BE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Grandmothers</a:t>
            </a:r>
            <a:r>
              <a:rPr lang="pl-PL" b="1" dirty="0">
                <a:hlinkClick r:id="rId2"/>
              </a:rPr>
              <a:t>' </a:t>
            </a:r>
            <a:r>
              <a:rPr lang="pl-PL" b="1" dirty="0" err="1">
                <a:hlinkClick r:id="rId2"/>
              </a:rPr>
              <a:t>Fairy</a:t>
            </a:r>
            <a:r>
              <a:rPr lang="pl-PL" b="1" dirty="0">
                <a:hlinkClick r:id="rId2"/>
              </a:rPr>
              <a:t> Tales Facebook (3)</a:t>
            </a:r>
            <a:endParaRPr lang="pl-PL" b="1" dirty="0"/>
          </a:p>
        </p:txBody>
      </p:sp>
      <p:pic>
        <p:nvPicPr>
          <p:cNvPr id="6" name="Symbol zastępczy zawartości 5">
            <a:hlinkClick r:id="rId2"/>
            <a:extLst>
              <a:ext uri="{FF2B5EF4-FFF2-40B4-BE49-F238E27FC236}">
                <a16:creationId xmlns:a16="http://schemas.microsoft.com/office/drawing/2014/main" id="{9018E546-B94A-4BD1-B5FF-031193658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111" y="1329179"/>
            <a:ext cx="6543543" cy="5359138"/>
          </a:xfrm>
        </p:spPr>
      </p:pic>
    </p:spTree>
    <p:extLst>
      <p:ext uri="{BB962C8B-B14F-4D97-AF65-F5344CB8AC3E}">
        <p14:creationId xmlns:p14="http://schemas.microsoft.com/office/powerpoint/2010/main" val="644812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7C41D-6495-42CA-A0B4-956C9E8D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Final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thoughts</a:t>
            </a:r>
            <a:r>
              <a:rPr lang="pl-PL" b="1" dirty="0">
                <a:hlinkClick r:id="rId2"/>
              </a:rPr>
              <a:t> (1)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548804F5-4912-4E96-91BA-DD99C9A1C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758753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7C41D-6495-42CA-A0B4-956C9E8D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Final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thoughts</a:t>
            </a:r>
            <a:r>
              <a:rPr lang="pl-PL" b="1" dirty="0">
                <a:hlinkClick r:id="rId2"/>
              </a:rPr>
              <a:t> (2)</a:t>
            </a:r>
            <a:br>
              <a:rPr lang="pl-PL" b="1" dirty="0">
                <a:hlinkClick r:id="rId2"/>
              </a:rPr>
            </a:br>
            <a:endParaRPr lang="pl-PL" b="1" dirty="0"/>
          </a:p>
        </p:txBody>
      </p:sp>
      <p:pic>
        <p:nvPicPr>
          <p:cNvPr id="7" name="Symbol zastępczy zawartości 6">
            <a:hlinkClick r:id="rId2"/>
            <a:extLst>
              <a:ext uri="{FF2B5EF4-FFF2-40B4-BE49-F238E27FC236}">
                <a16:creationId xmlns:a16="http://schemas.microsoft.com/office/drawing/2014/main" id="{816207E6-2AB1-4552-AB79-4305E588E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32" y="1338606"/>
            <a:ext cx="9450212" cy="5315744"/>
          </a:xfrm>
        </p:spPr>
      </p:pic>
    </p:spTree>
    <p:extLst>
      <p:ext uri="{BB962C8B-B14F-4D97-AF65-F5344CB8AC3E}">
        <p14:creationId xmlns:p14="http://schemas.microsoft.com/office/powerpoint/2010/main" val="52221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67C41D-6495-42CA-A0B4-956C9E8D8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Final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thoughts</a:t>
            </a:r>
            <a:r>
              <a:rPr lang="pl-PL" b="1" dirty="0">
                <a:hlinkClick r:id="rId2"/>
              </a:rPr>
              <a:t> (3)</a:t>
            </a:r>
            <a:br>
              <a:rPr lang="pl-PL" b="1" dirty="0">
                <a:hlinkClick r:id="rId2"/>
              </a:rPr>
            </a:br>
            <a:endParaRPr lang="pl-PL" b="1" dirty="0"/>
          </a:p>
        </p:txBody>
      </p:sp>
      <p:pic>
        <p:nvPicPr>
          <p:cNvPr id="6" name="Symbol zastępczy zawartości 5">
            <a:hlinkClick r:id="rId2"/>
            <a:extLst>
              <a:ext uri="{FF2B5EF4-FFF2-40B4-BE49-F238E27FC236}">
                <a16:creationId xmlns:a16="http://schemas.microsoft.com/office/drawing/2014/main" id="{EF221045-44AC-4D5B-B83C-7DCB260EA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7" y="1187810"/>
            <a:ext cx="7711125" cy="5590061"/>
          </a:xfrm>
        </p:spPr>
      </p:pic>
    </p:spTree>
    <p:extLst>
      <p:ext uri="{BB962C8B-B14F-4D97-AF65-F5344CB8AC3E}">
        <p14:creationId xmlns:p14="http://schemas.microsoft.com/office/powerpoint/2010/main" val="2400815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EE8748-7F2D-4D72-870E-8CCDD7C5C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525"/>
            <a:ext cx="10515600" cy="1436164"/>
          </a:xfrm>
        </p:spPr>
        <p:txBody>
          <a:bodyPr/>
          <a:lstStyle/>
          <a:p>
            <a:pPr algn="ctr"/>
            <a:r>
              <a:rPr lang="pl-PL" b="1" dirty="0" err="1">
                <a:hlinkClick r:id="rId2"/>
              </a:rPr>
              <a:t>Questions</a:t>
            </a:r>
            <a:r>
              <a:rPr lang="pl-PL" b="1" dirty="0">
                <a:hlinkClick r:id="rId2"/>
              </a:rPr>
              <a:t> and </a:t>
            </a:r>
            <a:r>
              <a:rPr lang="pl-PL" b="1" dirty="0" err="1">
                <a:hlinkClick r:id="rId2"/>
              </a:rPr>
              <a:t>Answers</a:t>
            </a:r>
            <a:r>
              <a:rPr lang="pl-PL" b="1" dirty="0">
                <a:hlinkClick r:id="rId2"/>
              </a:rPr>
              <a:t> (Q&amp;A)</a:t>
            </a:r>
            <a:br>
              <a:rPr lang="pl-PL" b="1" dirty="0">
                <a:hlinkClick r:id="rId2"/>
              </a:rPr>
            </a:br>
            <a:r>
              <a:rPr lang="pl-PL" sz="2000" b="1" dirty="0"/>
              <a:t>login: </a:t>
            </a:r>
            <a:r>
              <a:rPr lang="pl-PL" sz="2000" b="1" dirty="0" err="1"/>
              <a:t>guesterasmus</a:t>
            </a:r>
            <a:endParaRPr lang="pl-PL" sz="2000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1342E640-81CD-4195-B858-799F0FDC3A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83" y="1543255"/>
            <a:ext cx="9205434" cy="5178056"/>
          </a:xfrm>
        </p:spPr>
      </p:pic>
      <p:sp>
        <p:nvSpPr>
          <p:cNvPr id="6" name="Owal 5">
            <a:extLst>
              <a:ext uri="{FF2B5EF4-FFF2-40B4-BE49-F238E27FC236}">
                <a16:creationId xmlns:a16="http://schemas.microsoft.com/office/drawing/2014/main" id="{C6A71C0B-CF46-47C0-8217-4DACF6DA2E90}"/>
              </a:ext>
            </a:extLst>
          </p:cNvPr>
          <p:cNvSpPr/>
          <p:nvPr/>
        </p:nvSpPr>
        <p:spPr>
          <a:xfrm>
            <a:off x="4034672" y="5203596"/>
            <a:ext cx="4600281" cy="820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9366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B20C2E-E5B2-4F68-AAE8-DCC2B04F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hlinkClick r:id="rId2"/>
              </a:rPr>
              <a:t>Q&amp;A – </a:t>
            </a:r>
            <a:r>
              <a:rPr lang="pl-PL" b="1" dirty="0" err="1">
                <a:hlinkClick r:id="rId2"/>
              </a:rPr>
              <a:t>how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it</a:t>
            </a:r>
            <a:r>
              <a:rPr lang="pl-PL" b="1" dirty="0">
                <a:hlinkClick r:id="rId2"/>
              </a:rPr>
              <a:t> </a:t>
            </a:r>
            <a:r>
              <a:rPr lang="pl-PL" b="1" dirty="0" err="1">
                <a:hlinkClick r:id="rId2"/>
              </a:rPr>
              <a:t>works</a:t>
            </a:r>
            <a:endParaRPr lang="pl-PL" b="1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CADD6AE3-7B05-4717-9150-A69B1576A3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175" y="1404594"/>
            <a:ext cx="5797485" cy="5316717"/>
          </a:xfrm>
        </p:spPr>
      </p:pic>
    </p:spTree>
    <p:extLst>
      <p:ext uri="{BB962C8B-B14F-4D97-AF65-F5344CB8AC3E}">
        <p14:creationId xmlns:p14="http://schemas.microsoft.com/office/powerpoint/2010/main" val="2074296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AB44A2D-7A89-4856-8769-B6A3C2E81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44" y="172195"/>
            <a:ext cx="8719793" cy="5434519"/>
          </a:xfr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859FD4F-C861-448F-8D9A-AB0EC4E3E0E5}"/>
              </a:ext>
            </a:extLst>
          </p:cNvPr>
          <p:cNvSpPr txBox="1"/>
          <p:nvPr/>
        </p:nvSpPr>
        <p:spPr>
          <a:xfrm>
            <a:off x="2413262" y="5750351"/>
            <a:ext cx="7494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e-mail: </a:t>
            </a:r>
            <a:r>
              <a:rPr lang="pl-PL" sz="3200" b="1" dirty="0">
                <a:hlinkClick r:id="rId3"/>
              </a:rPr>
              <a:t>anka.grabowska@gmail.com</a:t>
            </a:r>
            <a:endParaRPr lang="pl-PL" sz="3200" b="1" dirty="0"/>
          </a:p>
        </p:txBody>
      </p:sp>
    </p:spTree>
    <p:extLst>
      <p:ext uri="{BB962C8B-B14F-4D97-AF65-F5344CB8AC3E}">
        <p14:creationId xmlns:p14="http://schemas.microsoft.com/office/powerpoint/2010/main" val="309654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347537-B5A3-4D17-AB25-AF7901095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About</a:t>
            </a:r>
            <a:r>
              <a:rPr lang="pl-PL" b="1" dirty="0"/>
              <a:t> me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9B4D92-7C8F-4175-981E-B1CB5D9C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44" y="1545996"/>
            <a:ext cx="10963374" cy="531200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I have more than 40 years educational experience</a:t>
            </a:r>
            <a:r>
              <a:rPr lang="pl-PL" dirty="0"/>
              <a:t> and s</a:t>
            </a:r>
            <a:r>
              <a:rPr lang="en-US" dirty="0" err="1"/>
              <a:t>ince</a:t>
            </a:r>
            <a:r>
              <a:rPr lang="en-US" dirty="0"/>
              <a:t> 1993 I have been participating in EU educational projects for students and the elderly. All of them integrate the latest achievements in ICT in the training </a:t>
            </a:r>
            <a:r>
              <a:rPr lang="en-US" dirty="0" err="1"/>
              <a:t>programme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One of the most significant achievements was the participation in</a:t>
            </a:r>
            <a:r>
              <a:rPr lang="pl-PL" dirty="0"/>
              <a:t> the </a:t>
            </a:r>
            <a:r>
              <a:rPr lang="en-US" dirty="0"/>
              <a:t> </a:t>
            </a:r>
            <a:r>
              <a:rPr lang="pl-PL" dirty="0"/>
              <a:t>Leonardo da Vinci </a:t>
            </a:r>
            <a:r>
              <a:rPr lang="pl-PL" dirty="0" err="1"/>
              <a:t>project</a:t>
            </a:r>
            <a:r>
              <a:rPr lang="pl-PL" dirty="0"/>
              <a:t> (</a:t>
            </a:r>
            <a:r>
              <a:rPr lang="en-US" dirty="0"/>
              <a:t>1998-2001</a:t>
            </a:r>
            <a:r>
              <a:rPr lang="pl-PL" dirty="0"/>
              <a:t>) </a:t>
            </a:r>
            <a:r>
              <a:rPr lang="pl-PL" dirty="0" err="1">
                <a:hlinkClick r:id="rId2"/>
              </a:rPr>
              <a:t>Teleworkers</a:t>
            </a:r>
            <a:r>
              <a:rPr lang="pl-PL" dirty="0">
                <a:hlinkClick r:id="rId2"/>
              </a:rPr>
              <a:t> </a:t>
            </a:r>
            <a:r>
              <a:rPr lang="pl-PL" dirty="0" err="1">
                <a:hlinkClick r:id="rId2"/>
              </a:rPr>
              <a:t>training</a:t>
            </a:r>
            <a:r>
              <a:rPr lang="pl-PL" dirty="0">
                <a:hlinkClick r:id="rId2"/>
              </a:rPr>
              <a:t> for CAD System </a:t>
            </a:r>
            <a:r>
              <a:rPr lang="pl-PL" dirty="0" err="1">
                <a:hlinkClick r:id="rId2"/>
              </a:rPr>
              <a:t>Users</a:t>
            </a:r>
            <a:r>
              <a:rPr lang="en-US" dirty="0">
                <a:hlinkClick r:id="rId2"/>
              </a:rPr>
              <a:t>.</a:t>
            </a:r>
            <a:r>
              <a:rPr lang="pl-PL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TeleCAD</a:t>
            </a:r>
            <a:r>
              <a:rPr lang="en-US" dirty="0">
                <a:hlinkClick r:id="rId2"/>
              </a:rPr>
              <a:t> </a:t>
            </a:r>
            <a:r>
              <a:rPr lang="en-US" dirty="0"/>
              <a:t>was the winner of the Open Competition of the best e-learning projects in 2005. </a:t>
            </a:r>
            <a:r>
              <a:rPr lang="pl-PL" dirty="0"/>
              <a:t>The system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still</a:t>
            </a:r>
            <a:r>
              <a:rPr lang="pl-PL" dirty="0"/>
              <a:t> </a:t>
            </a:r>
            <a:r>
              <a:rPr lang="pl-PL" dirty="0" err="1"/>
              <a:t>active</a:t>
            </a:r>
            <a:r>
              <a:rPr lang="pl-PL" dirty="0"/>
              <a:t> and </a:t>
            </a:r>
            <a:r>
              <a:rPr lang="en-US" dirty="0"/>
              <a:t> </a:t>
            </a:r>
            <a:r>
              <a:rPr lang="pl-PL" dirty="0" err="1"/>
              <a:t>offered</a:t>
            </a:r>
            <a:r>
              <a:rPr lang="pl-PL"/>
              <a:t> </a:t>
            </a:r>
            <a:r>
              <a:rPr lang="pl-PL" dirty="0"/>
              <a:t>f</a:t>
            </a:r>
            <a:r>
              <a:rPr lang="pl-PL"/>
              <a:t>or </a:t>
            </a:r>
            <a:r>
              <a:rPr lang="pl-PL" dirty="0" err="1"/>
              <a:t>adult</a:t>
            </a:r>
            <a:r>
              <a:rPr lang="pl-PL" dirty="0"/>
              <a:t> </a:t>
            </a:r>
            <a:r>
              <a:rPr lang="pl-PL" dirty="0" err="1"/>
              <a:t>learners</a:t>
            </a:r>
            <a:r>
              <a:rPr lang="pl-PL" dirty="0"/>
              <a:t> </a:t>
            </a:r>
            <a:r>
              <a:rPr lang="pl-PL" dirty="0" err="1"/>
              <a:t>including</a:t>
            </a:r>
            <a:r>
              <a:rPr lang="pl-PL" dirty="0"/>
              <a:t> 50+.</a:t>
            </a:r>
            <a:endParaRPr lang="en-US" dirty="0"/>
          </a:p>
          <a:p>
            <a:pPr algn="just"/>
            <a:r>
              <a:rPr lang="en-US" dirty="0"/>
              <a:t>Since 10 years I have been conducting meetings with the computer for seniors at Gdansk University of Technology.  </a:t>
            </a:r>
            <a:endParaRPr lang="pl-PL" dirty="0"/>
          </a:p>
          <a:p>
            <a:pPr algn="just"/>
            <a:r>
              <a:rPr lang="en-US" dirty="0"/>
              <a:t>I have been a developer and an administrator of e-learning platforms for seniors: </a:t>
            </a:r>
            <a:r>
              <a:rPr lang="en-US" dirty="0">
                <a:hlinkClick r:id="rId3"/>
              </a:rPr>
              <a:t>http://utw.moodle.pl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http://jatobym.moodle.pl/</a:t>
            </a:r>
            <a:r>
              <a:rPr lang="en-US" dirty="0"/>
              <a:t> and Facebook groups ADM </a:t>
            </a:r>
            <a:r>
              <a:rPr lang="pl-PL" dirty="0"/>
              <a:t>- </a:t>
            </a:r>
            <a:r>
              <a:rPr lang="en-US" dirty="0">
                <a:hlinkClick r:id="rId5"/>
              </a:rPr>
              <a:t>senior.eu@gmail.com</a:t>
            </a:r>
            <a:r>
              <a:rPr lang="pl-PL" dirty="0"/>
              <a:t>.</a:t>
            </a:r>
            <a:endParaRPr lang="en-US" dirty="0"/>
          </a:p>
          <a:p>
            <a:pPr algn="just"/>
            <a:r>
              <a:rPr lang="en-US" dirty="0"/>
              <a:t>Since 2013 the chosen </a:t>
            </a:r>
            <a:r>
              <a:rPr lang="en-US" dirty="0">
                <a:hlinkClick r:id="rId6"/>
              </a:rPr>
              <a:t>OER</a:t>
            </a:r>
            <a:r>
              <a:rPr lang="en-US" dirty="0"/>
              <a:t> are available on the Academic Computer Centre in Gdansk server - </a:t>
            </a:r>
            <a:r>
              <a:rPr lang="en-US" dirty="0">
                <a:hlinkClick r:id="rId7"/>
              </a:rPr>
              <a:t>CI TASK</a:t>
            </a:r>
            <a:r>
              <a:rPr lang="en-US" dirty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9421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B3EA2-CFE5-41DF-B036-B29869D4D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Let's go back to the past....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99885537-58B6-46AC-883F-61FF9B07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b="1" dirty="0"/>
              <a:t>Meeting of </a:t>
            </a:r>
            <a:r>
              <a:rPr lang="pl-PL" b="1" dirty="0" err="1"/>
              <a:t>Generations</a:t>
            </a:r>
            <a:r>
              <a:rPr lang="pl-PL" b="1" dirty="0"/>
              <a:t> (2001-2003)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/>
              <a:t>and Active </a:t>
            </a:r>
            <a:r>
              <a:rPr lang="pl-PL" b="1" dirty="0" err="1"/>
              <a:t>Citizens</a:t>
            </a:r>
            <a:r>
              <a:rPr lang="pl-PL" b="1" dirty="0"/>
              <a:t> (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b="1" dirty="0"/>
              <a:t>Active </a:t>
            </a:r>
            <a:r>
              <a:rPr lang="pl-PL" b="1" dirty="0" err="1"/>
              <a:t>Citizens</a:t>
            </a:r>
            <a:r>
              <a:rPr lang="pl-PL" b="1" dirty="0"/>
              <a:t> – </a:t>
            </a:r>
            <a:r>
              <a:rPr lang="pl-PL" b="1" dirty="0" err="1"/>
              <a:t>Learn</a:t>
            </a:r>
            <a:r>
              <a:rPr lang="pl-PL" b="1" dirty="0"/>
              <a:t> with </a:t>
            </a:r>
            <a:r>
              <a:rPr lang="pl-PL" b="1" dirty="0" err="1"/>
              <a:t>Grandma</a:t>
            </a:r>
            <a:r>
              <a:rPr lang="pl-PL" b="1" dirty="0"/>
              <a:t> (2011)</a:t>
            </a:r>
          </a:p>
          <a:p>
            <a:pPr marL="0" indent="0" algn="ctr">
              <a:buNone/>
            </a:pPr>
            <a:endParaRPr lang="pl-PL" dirty="0"/>
          </a:p>
        </p:txBody>
      </p:sp>
      <p:pic>
        <p:nvPicPr>
          <p:cNvPr id="11" name="Obraz 10">
            <a:hlinkClick r:id="rId2"/>
            <a:extLst>
              <a:ext uri="{FF2B5EF4-FFF2-40B4-BE49-F238E27FC236}">
                <a16:creationId xmlns:a16="http://schemas.microsoft.com/office/drawing/2014/main" id="{087BBCB7-B058-4D7F-8404-C5EB13523B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33" y="2504256"/>
            <a:ext cx="8354681" cy="1860354"/>
          </a:xfrm>
          <a:prstGeom prst="rect">
            <a:avLst/>
          </a:prstGeom>
        </p:spPr>
      </p:pic>
      <p:pic>
        <p:nvPicPr>
          <p:cNvPr id="13" name="Obraz 12">
            <a:hlinkClick r:id="rId4"/>
            <a:extLst>
              <a:ext uri="{FF2B5EF4-FFF2-40B4-BE49-F238E27FC236}">
                <a16:creationId xmlns:a16="http://schemas.microsoft.com/office/drawing/2014/main" id="{75424BCA-F11D-4CE6-8CEF-2E2646656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20" y="4845664"/>
            <a:ext cx="8275994" cy="185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66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E215F-EFB5-4520-A727-FD9A5DEF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b="1" dirty="0"/>
              <a:t>Good </a:t>
            </a:r>
            <a:r>
              <a:rPr lang="pl-PL" b="1" dirty="0" err="1"/>
              <a:t>Practice</a:t>
            </a:r>
            <a:r>
              <a:rPr lang="pl-PL" b="1" dirty="0"/>
              <a:t> – </a:t>
            </a:r>
            <a:r>
              <a:rPr lang="pl-PL" b="1" dirty="0" err="1"/>
              <a:t>Learn</a:t>
            </a:r>
            <a:r>
              <a:rPr lang="pl-PL" b="1" dirty="0"/>
              <a:t> with </a:t>
            </a:r>
            <a:r>
              <a:rPr lang="pl-PL" b="1" dirty="0" err="1"/>
              <a:t>Grandma</a:t>
            </a:r>
            <a:r>
              <a:rPr lang="pl-PL" b="1" dirty="0"/>
              <a:t> (2011)</a:t>
            </a:r>
            <a:br>
              <a:rPr lang="pl-PL" b="1" dirty="0"/>
            </a:br>
            <a:r>
              <a:rPr lang="pl-PL" dirty="0"/>
              <a:t> </a:t>
            </a:r>
            <a:r>
              <a:rPr lang="pl-PL" sz="2700" b="1" i="1" dirty="0"/>
              <a:t>U3A-SACE INTERNATIONAL CONFERENCE 2011 SINGAPORE, 8-9 August </a:t>
            </a:r>
            <a:endParaRPr lang="pl-PL" sz="2700" b="1" dirty="0"/>
          </a:p>
        </p:txBody>
      </p:sp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66C7999D-300C-41F1-BC99-72FE2C95E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445" y="1772239"/>
            <a:ext cx="8258575" cy="4487159"/>
          </a:xfrm>
        </p:spPr>
      </p:pic>
    </p:spTree>
    <p:extLst>
      <p:ext uri="{BB962C8B-B14F-4D97-AF65-F5344CB8AC3E}">
        <p14:creationId xmlns:p14="http://schemas.microsoft.com/office/powerpoint/2010/main" val="216340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7265FE-E25B-4886-9F7B-8B7BB24E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>
                <a:hlinkClick r:id="rId2"/>
              </a:rPr>
              <a:t>Learn</a:t>
            </a:r>
            <a:r>
              <a:rPr lang="pl-PL" b="1" dirty="0">
                <a:hlinkClick r:id="rId2"/>
              </a:rPr>
              <a:t> with </a:t>
            </a:r>
            <a:r>
              <a:rPr lang="pl-PL" b="1" dirty="0" err="1">
                <a:hlinkClick r:id="rId2"/>
              </a:rPr>
              <a:t>Grandma</a:t>
            </a:r>
            <a:r>
              <a:rPr lang="pl-PL" b="1" dirty="0">
                <a:hlinkClick r:id="rId2"/>
              </a:rPr>
              <a:t> &amp; Active </a:t>
            </a:r>
            <a:r>
              <a:rPr lang="pl-PL" b="1" dirty="0" err="1">
                <a:hlinkClick r:id="rId2"/>
              </a:rPr>
              <a:t>Citizens</a:t>
            </a:r>
            <a:r>
              <a:rPr lang="pl-PL" b="1" dirty="0">
                <a:hlinkClick r:id="rId2"/>
              </a:rPr>
              <a:t> (2011)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509E60A6-63B1-4B2A-A9D5-DCB4677D1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322" y="1402440"/>
            <a:ext cx="6334812" cy="5234030"/>
          </a:xfrm>
        </p:spPr>
      </p:pic>
    </p:spTree>
    <p:extLst>
      <p:ext uri="{BB962C8B-B14F-4D97-AF65-F5344CB8AC3E}">
        <p14:creationId xmlns:p14="http://schemas.microsoft.com/office/powerpoint/2010/main" val="2993067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4E215F-EFB5-4520-A727-FD9A5DEF7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Good </a:t>
            </a:r>
            <a:r>
              <a:rPr lang="pl-PL" b="1" dirty="0" err="1"/>
              <a:t>Practice</a:t>
            </a:r>
            <a:r>
              <a:rPr lang="pl-PL" b="1" dirty="0"/>
              <a:t> – </a:t>
            </a:r>
            <a:r>
              <a:rPr lang="pl-PL" b="1" dirty="0" err="1">
                <a:hlinkClick r:id="rId2"/>
              </a:rPr>
              <a:t>Learn</a:t>
            </a:r>
            <a:r>
              <a:rPr lang="pl-PL" b="1" dirty="0">
                <a:hlinkClick r:id="rId2"/>
              </a:rPr>
              <a:t> with </a:t>
            </a:r>
            <a:r>
              <a:rPr lang="pl-PL" b="1" dirty="0" err="1">
                <a:hlinkClick r:id="rId2"/>
              </a:rPr>
              <a:t>Grandma</a:t>
            </a:r>
            <a:r>
              <a:rPr lang="pl-PL" b="1" dirty="0">
                <a:hlinkClick r:id="rId2"/>
              </a:rPr>
              <a:t> (2012)</a:t>
            </a:r>
            <a:endParaRPr lang="pl-PL" b="1" dirty="0"/>
          </a:p>
        </p:txBody>
      </p:sp>
      <p:pic>
        <p:nvPicPr>
          <p:cNvPr id="5" name="Symbol zastępczy zawartości 4">
            <a:hlinkClick r:id="rId2"/>
            <a:extLst>
              <a:ext uri="{FF2B5EF4-FFF2-40B4-BE49-F238E27FC236}">
                <a16:creationId xmlns:a16="http://schemas.microsoft.com/office/drawing/2014/main" id="{E87C95D9-B1DF-44EE-8C0A-34696B253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47" y="2146317"/>
            <a:ext cx="3872823" cy="3342522"/>
          </a:xfrm>
        </p:spPr>
      </p:pic>
      <p:pic>
        <p:nvPicPr>
          <p:cNvPr id="7" name="Obraz 6">
            <a:hlinkClick r:id="rId2"/>
            <a:extLst>
              <a:ext uri="{FF2B5EF4-FFF2-40B4-BE49-F238E27FC236}">
                <a16:creationId xmlns:a16="http://schemas.microsoft.com/office/drawing/2014/main" id="{B72F5596-E393-4C5F-B1F8-10A5E0B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30" y="2182028"/>
            <a:ext cx="5084577" cy="327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43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8F062B-7BCB-43ED-B4A3-6EC59CED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err="1"/>
              <a:t>Learn</a:t>
            </a:r>
            <a:r>
              <a:rPr lang="pl-PL" b="1" dirty="0"/>
              <a:t> with </a:t>
            </a:r>
            <a:r>
              <a:rPr lang="pl-PL" b="1" dirty="0" err="1"/>
              <a:t>Grandma</a:t>
            </a:r>
            <a:r>
              <a:rPr lang="pl-PL" b="1" dirty="0"/>
              <a:t> - </a:t>
            </a:r>
            <a:r>
              <a:rPr lang="pl-PL" b="1" dirty="0" err="1"/>
              <a:t>Aims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40F6BBF-3BC0-4773-87EE-D35E974C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46"/>
            <a:ext cx="10515600" cy="5957741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To encourage parents &amp; grandparents to </a:t>
            </a:r>
            <a:r>
              <a:rPr lang="en-US" sz="3200" dirty="0" err="1"/>
              <a:t>instil</a:t>
            </a:r>
            <a:r>
              <a:rPr lang="pl-PL" sz="3200" dirty="0"/>
              <a:t>l</a:t>
            </a:r>
            <a:r>
              <a:rPr lang="en-US" sz="3200" dirty="0"/>
              <a:t> a love of learning; create lasting memories &amp; have FUN with their grandchildren.</a:t>
            </a:r>
            <a:endParaRPr lang="pl-PL" sz="3200" dirty="0"/>
          </a:p>
          <a:p>
            <a:r>
              <a:rPr lang="en-US" sz="3200" dirty="0"/>
              <a:t>Primary aim is encourage respect between the generations and encourage inter- generational &amp; e-learning. </a:t>
            </a:r>
            <a:endParaRPr lang="pl-PL" sz="3200" dirty="0"/>
          </a:p>
          <a:p>
            <a:r>
              <a:rPr lang="en-US" sz="3200" dirty="0"/>
              <a:t>Each generation has skills that they can learn from each other – encouraging older people to learn technology skills from younger people who will help them record traditional skills.</a:t>
            </a:r>
            <a:endParaRPr lang="pl-PL" sz="3200" dirty="0"/>
          </a:p>
          <a:p>
            <a:r>
              <a:rPr lang="en-US" sz="3200" dirty="0"/>
              <a:t>To encourage older people to share traditional skills; especially those that – when combined with modern technical skills – could create employment for young people and those aged 50+</a:t>
            </a:r>
            <a:r>
              <a:rPr lang="pl-PL" sz="3200" dirty="0"/>
              <a:t>.</a:t>
            </a:r>
          </a:p>
          <a:p>
            <a:r>
              <a:rPr lang="en-US" sz="3200" dirty="0"/>
              <a:t>To create local &amp; internet support networks for grandparents, parents &amp; children.</a:t>
            </a:r>
            <a:endParaRPr lang="pl-PL" sz="3200" dirty="0"/>
          </a:p>
          <a:p>
            <a:r>
              <a:rPr lang="en-US" sz="3200" dirty="0"/>
              <a:t>To research educational, and fun, activities and resources that grandparents can do with their grandchildren - including virtual activities.</a:t>
            </a:r>
            <a:endParaRPr lang="pl-PL" sz="3200" dirty="0"/>
          </a:p>
          <a:p>
            <a:r>
              <a:rPr lang="en-US" sz="3200" dirty="0"/>
              <a:t>To work with </a:t>
            </a:r>
            <a:r>
              <a:rPr lang="en-US" sz="3200" dirty="0" err="1"/>
              <a:t>organisations</a:t>
            </a:r>
            <a:r>
              <a:rPr lang="en-US" sz="3200" dirty="0"/>
              <a:t> in other countries to promote our aims internationally.</a:t>
            </a:r>
            <a:endParaRPr lang="pl-PL" sz="3200" dirty="0"/>
          </a:p>
          <a:p>
            <a:r>
              <a:rPr lang="en-US" sz="3200" dirty="0"/>
              <a:t>To encourage communities to work together to preserve their history; culture and folk stories.</a:t>
            </a:r>
            <a:endParaRPr lang="pl-PL" sz="3200" dirty="0"/>
          </a:p>
          <a:p>
            <a:r>
              <a:rPr lang="en-US" sz="3200" dirty="0"/>
              <a:t>Encouraging the creation of e-books as a method of uniting the generations; Creating educational material that will be made available digitally via Grandma’s Digital Library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7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B3B2DB-6F5F-4C9E-9020-D1A77D80B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/>
              <a:t>City Games </a:t>
            </a:r>
            <a:r>
              <a:rPr lang="pl-PL" b="1" dirty="0" err="1"/>
              <a:t>since</a:t>
            </a:r>
            <a:r>
              <a:rPr lang="pl-PL" b="1" dirty="0"/>
              <a:t> 2012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915899-958D-450C-AC90-7FAD4963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302"/>
            <a:ext cx="10515600" cy="56183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Initially, the games were a part of </a:t>
            </a:r>
            <a:r>
              <a:rPr lang="en-US" dirty="0" err="1"/>
              <a:t>Grundtvig's</a:t>
            </a:r>
            <a:r>
              <a:rPr lang="en-US" dirty="0"/>
              <a:t> partner projects. </a:t>
            </a:r>
            <a:endParaRPr lang="pl-PL" dirty="0"/>
          </a:p>
          <a:p>
            <a:r>
              <a:rPr lang="en-US" dirty="0"/>
              <a:t>In 2012 the first game was created "Old Gdansk" for foreign guests from England, France, Spain, Germany, Turkey. </a:t>
            </a:r>
            <a:endParaRPr lang="pl-PL" dirty="0"/>
          </a:p>
          <a:p>
            <a:r>
              <a:rPr lang="en-US" dirty="0"/>
              <a:t>The game was translated into selected partner languages ​​(English, Turkish). </a:t>
            </a:r>
            <a:endParaRPr lang="pl-PL" dirty="0"/>
          </a:p>
          <a:p>
            <a:r>
              <a:rPr lang="en-US" dirty="0"/>
              <a:t>Similar games were played in </a:t>
            </a:r>
            <a:r>
              <a:rPr lang="en-US" dirty="0" err="1"/>
              <a:t>Carpentras</a:t>
            </a:r>
            <a:r>
              <a:rPr lang="en-US" dirty="0"/>
              <a:t> in France and in Rome. </a:t>
            </a:r>
            <a:endParaRPr lang="pl-PL" dirty="0"/>
          </a:p>
          <a:p>
            <a:r>
              <a:rPr lang="en-US" dirty="0"/>
              <a:t>By June 2014 around 100 seniors were involved in the city games.            </a:t>
            </a:r>
            <a:endParaRPr lang="pl-PL" dirty="0"/>
          </a:p>
          <a:p>
            <a:r>
              <a:rPr lang="en-US" dirty="0"/>
              <a:t>The first stage of the game is to involve 60+ volunteers and young instructors in the process of creating games in urban space and developing a map (including photos) and instructions.</a:t>
            </a:r>
          </a:p>
          <a:p>
            <a:r>
              <a:rPr lang="en-US" dirty="0"/>
              <a:t>The second stage is the physical participation in a city game in teams.  </a:t>
            </a:r>
            <a:endParaRPr lang="pl-PL" dirty="0"/>
          </a:p>
          <a:p>
            <a:r>
              <a:rPr lang="pl-PL" dirty="0"/>
              <a:t>In </a:t>
            </a:r>
            <a:r>
              <a:rPr lang="en-US" dirty="0"/>
              <a:t>2014 the project was submitted as a proposal within the framework of the competition and  the following city games were created: </a:t>
            </a:r>
            <a:r>
              <a:rPr lang="en-US" dirty="0" err="1"/>
              <a:t>Gdańsk</a:t>
            </a:r>
            <a:r>
              <a:rPr lang="en-US" dirty="0"/>
              <a:t>, </a:t>
            </a:r>
            <a:r>
              <a:rPr lang="en-US" dirty="0" err="1"/>
              <a:t>Oliwa</a:t>
            </a:r>
            <a:r>
              <a:rPr lang="en-US" dirty="0"/>
              <a:t>, </a:t>
            </a:r>
            <a:r>
              <a:rPr lang="en-US" dirty="0" err="1"/>
              <a:t>Zaspa</a:t>
            </a:r>
            <a:r>
              <a:rPr lang="en-US" dirty="0"/>
              <a:t>, </a:t>
            </a:r>
            <a:r>
              <a:rPr lang="en-US" dirty="0" err="1"/>
              <a:t>Przymorze</a:t>
            </a:r>
            <a:r>
              <a:rPr lang="en-US" dirty="0"/>
              <a:t>, </a:t>
            </a:r>
            <a:r>
              <a:rPr lang="en-US" dirty="0" err="1"/>
              <a:t>Wrzeszcz</a:t>
            </a:r>
            <a:r>
              <a:rPr lang="en-US" dirty="0"/>
              <a:t>, </a:t>
            </a:r>
            <a:r>
              <a:rPr lang="en-US" dirty="0" err="1"/>
              <a:t>Westerplatte</a:t>
            </a:r>
            <a:r>
              <a:rPr lang="en-US" dirty="0"/>
              <a:t>. </a:t>
            </a:r>
            <a:r>
              <a:rPr lang="pl-PL" dirty="0" err="1"/>
              <a:t>An</a:t>
            </a:r>
            <a:r>
              <a:rPr lang="pl-PL" dirty="0"/>
              <a:t> </a:t>
            </a:r>
            <a:r>
              <a:rPr lang="pl-PL" dirty="0" err="1"/>
              <a:t>example</a:t>
            </a:r>
            <a:r>
              <a:rPr lang="en-US" dirty="0"/>
              <a:t> game </a:t>
            </a:r>
            <a:r>
              <a:rPr lang="pl-PL" dirty="0" err="1"/>
              <a:t>took</a:t>
            </a:r>
            <a:r>
              <a:rPr lang="pl-PL" dirty="0"/>
              <a:t> </a:t>
            </a:r>
            <a:r>
              <a:rPr lang="en-US" dirty="0"/>
              <a:t>place </a:t>
            </a:r>
            <a:r>
              <a:rPr lang="pl-PL" dirty="0"/>
              <a:t>in</a:t>
            </a:r>
            <a:r>
              <a:rPr lang="en-US" dirty="0"/>
              <a:t> </a:t>
            </a:r>
            <a:r>
              <a:rPr lang="pl-PL" dirty="0">
                <a:hlinkClick r:id="rId2"/>
              </a:rPr>
              <a:t>Reagan Park  </a:t>
            </a:r>
            <a:r>
              <a:rPr lang="en-US" dirty="0">
                <a:hlinkClick r:id="rId2"/>
              </a:rPr>
              <a:t>on 30 October 2014. </a:t>
            </a:r>
            <a:br>
              <a:rPr lang="en-US" dirty="0">
                <a:hlinkClick r:id="rId2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2450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657</Words>
  <Application>Microsoft Office PowerPoint</Application>
  <PresentationFormat>Panoramiczny</PresentationFormat>
  <Paragraphs>83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Motyw pakietu Office</vt:lpstr>
      <vt:lpstr>   Teaching Adults Online      Meetings with computers for 60, 70, 80+</vt:lpstr>
      <vt:lpstr>Agenda   </vt:lpstr>
      <vt:lpstr>About me</vt:lpstr>
      <vt:lpstr>Let's go back to the past....</vt:lpstr>
      <vt:lpstr>Good Practice – Learn with Grandma (2011)  U3A-SACE INTERNATIONAL CONFERENCE 2011 SINGAPORE, 8-9 August </vt:lpstr>
      <vt:lpstr>Learn with Grandma &amp; Active Citizens (2011)</vt:lpstr>
      <vt:lpstr>Good Practice – Learn with Grandma (2012)</vt:lpstr>
      <vt:lpstr>Learn with Grandma - Aims</vt:lpstr>
      <vt:lpstr>City Games since 2012 </vt:lpstr>
      <vt:lpstr>An Invitation for „City Games”  </vt:lpstr>
      <vt:lpstr>City Games Repository on TASK Server</vt:lpstr>
      <vt:lpstr>The Contest - Maturity in the Network  Good Pracitce (2015)</vt:lpstr>
      <vt:lpstr>Senior Acting Together – 2014</vt:lpstr>
      <vt:lpstr>Senior Acting Together – 2014 </vt:lpstr>
      <vt:lpstr>https://www.facebook.com/groups/100160903745678/</vt:lpstr>
      <vt:lpstr>Is Georgia in Europe, 2016 – 2017 LMS Moodle </vt:lpstr>
      <vt:lpstr>Is Georgia in Europe, 2016 – 2017 Facebook</vt:lpstr>
      <vt:lpstr>U3A online - what is all about</vt:lpstr>
      <vt:lpstr>Projects, 2005 – 2017 (1)</vt:lpstr>
      <vt:lpstr>Projects, 2005 – 2017 (2)</vt:lpstr>
      <vt:lpstr>Grandmothers' Fairy Tales Repository (1) Working in the SP4CE in Cloud… </vt:lpstr>
      <vt:lpstr>Grandmothers' Fairy Tales Repository (2)</vt:lpstr>
      <vt:lpstr>Grandmothers' Fairy Tales Facebook (3)</vt:lpstr>
      <vt:lpstr>Final thoughts (1)</vt:lpstr>
      <vt:lpstr>Final thoughts (2) </vt:lpstr>
      <vt:lpstr>Final thoughts (3) </vt:lpstr>
      <vt:lpstr>Questions and Answers (Q&amp;A) login: guesterasmus</vt:lpstr>
      <vt:lpstr>Q&amp;A – how it works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Adults Online  Meetings with computers for 60, 70, 80+</dc:title>
  <dc:creator>Anna Grabowska</dc:creator>
  <cp:lastModifiedBy>Anna Grabowska</cp:lastModifiedBy>
  <cp:revision>65</cp:revision>
  <dcterms:created xsi:type="dcterms:W3CDTF">2017-10-29T08:02:15Z</dcterms:created>
  <dcterms:modified xsi:type="dcterms:W3CDTF">2017-10-30T07:36:57Z</dcterms:modified>
</cp:coreProperties>
</file>