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74" r:id="rId2"/>
    <p:sldId id="279" r:id="rId3"/>
    <p:sldId id="283" r:id="rId4"/>
    <p:sldId id="302" r:id="rId5"/>
    <p:sldId id="300" r:id="rId6"/>
    <p:sldId id="301" r:id="rId7"/>
    <p:sldId id="299" r:id="rId8"/>
    <p:sldId id="298" r:id="rId9"/>
    <p:sldId id="303" r:id="rId10"/>
    <p:sldId id="284" r:id="rId11"/>
    <p:sldId id="285" r:id="rId12"/>
    <p:sldId id="289" r:id="rId13"/>
    <p:sldId id="288" r:id="rId14"/>
    <p:sldId id="304" r:id="rId15"/>
    <p:sldId id="305" r:id="rId16"/>
    <p:sldId id="306" r:id="rId17"/>
    <p:sldId id="290" r:id="rId18"/>
    <p:sldId id="280" r:id="rId19"/>
    <p:sldId id="297" r:id="rId20"/>
    <p:sldId id="294" r:id="rId21"/>
    <p:sldId id="308" r:id="rId22"/>
    <p:sldId id="309" r:id="rId23"/>
    <p:sldId id="292" r:id="rId24"/>
    <p:sldId id="310" r:id="rId25"/>
    <p:sldId id="315" r:id="rId26"/>
    <p:sldId id="313" r:id="rId27"/>
    <p:sldId id="311" r:id="rId28"/>
    <p:sldId id="312" r:id="rId29"/>
    <p:sldId id="277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" initials="A" lastIdx="1" clrIdx="0">
    <p:extLst>
      <p:ext uri="{19B8F6BF-5375-455C-9EA6-DF929625EA0E}">
        <p15:presenceInfo xmlns:p15="http://schemas.microsoft.com/office/powerpoint/2012/main" userId="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023" autoAdjust="0"/>
  </p:normalViewPr>
  <p:slideViewPr>
    <p:cSldViewPr snapToGrid="0">
      <p:cViewPr varScale="1">
        <p:scale>
          <a:sx n="54" d="100"/>
          <a:sy n="54" d="100"/>
        </p:scale>
        <p:origin x="11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-181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wa\Documents\z_inne\PG\ACSA_PG\wykresy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wa\Documents\z_inne\PG\ACSA_PG\_Certyfikaty-lis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wa\Documents\z_inne\PG\ACSA_PG\_Certyfikaty-lista_wykres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wa\Documents\z_inne\PG\ACSA_PG\wykres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000"/>
            </a:pPr>
            <a:r>
              <a:rPr lang="pl-PL" sz="3000" dirty="0"/>
              <a:t>Certyfikaty wystawione w latach 2003 - 2013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313409528988159E-2"/>
          <c:y val="0.1166287294863009"/>
          <c:w val="0.88923424412585861"/>
          <c:h val="0.695974852482110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Arkusz1!$Q$1</c:f>
              <c:strCache>
                <c:ptCount val="1"/>
                <c:pt idx="0">
                  <c:v>AutoCAD podstawowy</c:v>
                </c:pt>
              </c:strCache>
            </c:strRef>
          </c:tx>
          <c:invertIfNegative val="0"/>
          <c:cat>
            <c:numRef>
              <c:f>Arkusz1!$P$2:$P$12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Arkusz1!$Q$2:$Q$12</c:f>
              <c:numCache>
                <c:formatCode>General</c:formatCode>
                <c:ptCount val="11"/>
                <c:pt idx="0">
                  <c:v>41</c:v>
                </c:pt>
                <c:pt idx="1">
                  <c:v>42</c:v>
                </c:pt>
                <c:pt idx="2">
                  <c:v>46</c:v>
                </c:pt>
                <c:pt idx="3">
                  <c:v>68</c:v>
                </c:pt>
                <c:pt idx="4">
                  <c:v>134</c:v>
                </c:pt>
                <c:pt idx="5">
                  <c:v>102</c:v>
                </c:pt>
                <c:pt idx="6">
                  <c:v>56</c:v>
                </c:pt>
                <c:pt idx="7">
                  <c:v>57</c:v>
                </c:pt>
                <c:pt idx="8">
                  <c:v>31</c:v>
                </c:pt>
                <c:pt idx="9">
                  <c:v>50</c:v>
                </c:pt>
                <c:pt idx="1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4-4E5C-B44D-E0EFEB44CD9E}"/>
            </c:ext>
          </c:extLst>
        </c:ser>
        <c:ser>
          <c:idx val="1"/>
          <c:order val="1"/>
          <c:tx>
            <c:strRef>
              <c:f>Arkusz1!$R$1</c:f>
              <c:strCache>
                <c:ptCount val="1"/>
                <c:pt idx="0">
                  <c:v>AutoCAD średniozaawansowany</c:v>
                </c:pt>
              </c:strCache>
            </c:strRef>
          </c:tx>
          <c:invertIfNegative val="0"/>
          <c:val>
            <c:numRef>
              <c:f>Arkusz1!$R$2:$R$12</c:f>
              <c:numCache>
                <c:formatCode>General</c:formatCode>
                <c:ptCount val="11"/>
                <c:pt idx="0">
                  <c:v>49</c:v>
                </c:pt>
                <c:pt idx="1">
                  <c:v>49</c:v>
                </c:pt>
                <c:pt idx="2">
                  <c:v>105</c:v>
                </c:pt>
                <c:pt idx="3">
                  <c:v>148</c:v>
                </c:pt>
                <c:pt idx="4">
                  <c:v>167</c:v>
                </c:pt>
                <c:pt idx="5">
                  <c:v>78</c:v>
                </c:pt>
                <c:pt idx="6">
                  <c:v>35</c:v>
                </c:pt>
                <c:pt idx="7">
                  <c:v>43</c:v>
                </c:pt>
                <c:pt idx="8">
                  <c:v>57</c:v>
                </c:pt>
                <c:pt idx="9">
                  <c:v>87</c:v>
                </c:pt>
                <c:pt idx="1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54-4E5C-B44D-E0EFEB44C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71744"/>
        <c:axId val="64673280"/>
      </c:barChart>
      <c:catAx>
        <c:axId val="6467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4673280"/>
        <c:crosses val="autoZero"/>
        <c:auto val="1"/>
        <c:lblAlgn val="ctr"/>
        <c:lblOffset val="100"/>
        <c:noMultiLvlLbl val="0"/>
      </c:catAx>
      <c:valAx>
        <c:axId val="64673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4671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3373525818352084E-2"/>
          <c:y val="0.89621592224335045"/>
          <c:w val="0.8916289988638304"/>
          <c:h val="0.103047288580452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000"/>
            </a:pPr>
            <a:r>
              <a:rPr lang="pl-PL" sz="3000" dirty="0"/>
              <a:t>Certyfikaty dla studentów – lato 2017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933628775505713"/>
          <c:y val="0.13827924921264875"/>
          <c:w val="0.8774045014119114"/>
          <c:h val="0.76454511257536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Zestawienie!$M$4</c:f>
              <c:strCache>
                <c:ptCount val="1"/>
                <c:pt idx="0">
                  <c:v>l. kursantów</c:v>
                </c:pt>
              </c:strCache>
            </c:strRef>
          </c:tx>
          <c:invertIfNegative val="0"/>
          <c:dLbls>
            <c:dLbl>
              <c:idx val="6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D8-4F4F-B1A0-C7689EA967B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Zestawienie!$L$5:$L$9</c:f>
              <c:strCache>
                <c:ptCount val="5"/>
                <c:pt idx="0">
                  <c:v>AutoCAD podstawowy</c:v>
                </c:pt>
                <c:pt idx="1">
                  <c:v>AutoCAD średnio-zaawansowany</c:v>
                </c:pt>
                <c:pt idx="2">
                  <c:v>Revit - podstawowy</c:v>
                </c:pt>
                <c:pt idx="3">
                  <c:v>Inventor podstawowy</c:v>
                </c:pt>
                <c:pt idx="4">
                  <c:v>Inventor średnio-zaawansowany</c:v>
                </c:pt>
              </c:strCache>
            </c:strRef>
          </c:cat>
          <c:val>
            <c:numRef>
              <c:f>Zestawienie!$M$5:$M$9</c:f>
              <c:numCache>
                <c:formatCode>General</c:formatCode>
                <c:ptCount val="5"/>
                <c:pt idx="0">
                  <c:v>29</c:v>
                </c:pt>
                <c:pt idx="1">
                  <c:v>22</c:v>
                </c:pt>
                <c:pt idx="2">
                  <c:v>17</c:v>
                </c:pt>
                <c:pt idx="3">
                  <c:v>14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8-4F4F-B1A0-C7689EA967BC}"/>
            </c:ext>
          </c:extLst>
        </c:ser>
        <c:ser>
          <c:idx val="1"/>
          <c:order val="1"/>
          <c:tx>
            <c:strRef>
              <c:f>Zestawienie!$N$4</c:f>
              <c:strCache>
                <c:ptCount val="1"/>
                <c:pt idx="0">
                  <c:v>l. certyfikatów</c:v>
                </c:pt>
              </c:strCache>
            </c:strRef>
          </c:tx>
          <c:invertIfNegative val="0"/>
          <c:dLbls>
            <c:dLbl>
              <c:idx val="6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D8-4F4F-B1A0-C7689EA967B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Zestawienie!$L$5:$L$9</c:f>
              <c:strCache>
                <c:ptCount val="5"/>
                <c:pt idx="0">
                  <c:v>AutoCAD podstawowy</c:v>
                </c:pt>
                <c:pt idx="1">
                  <c:v>AutoCAD średnio-zaawansowany</c:v>
                </c:pt>
                <c:pt idx="2">
                  <c:v>Revit - podstawowy</c:v>
                </c:pt>
                <c:pt idx="3">
                  <c:v>Inventor podstawowy</c:v>
                </c:pt>
                <c:pt idx="4">
                  <c:v>Inventor średnio-zaawansowany</c:v>
                </c:pt>
              </c:strCache>
            </c:strRef>
          </c:cat>
          <c:val>
            <c:numRef>
              <c:f>Zestawienie!$N$5:$N$9</c:f>
              <c:numCache>
                <c:formatCode>General</c:formatCode>
                <c:ptCount val="5"/>
                <c:pt idx="0">
                  <c:v>27</c:v>
                </c:pt>
                <c:pt idx="1">
                  <c:v>15</c:v>
                </c:pt>
                <c:pt idx="2">
                  <c:v>5</c:v>
                </c:pt>
                <c:pt idx="3">
                  <c:v>6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D8-4F4F-B1A0-C7689EA96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953984"/>
        <c:axId val="66955520"/>
      </c:barChart>
      <c:catAx>
        <c:axId val="66953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66955520"/>
        <c:crosses val="autoZero"/>
        <c:auto val="1"/>
        <c:lblAlgn val="ctr"/>
        <c:lblOffset val="100"/>
        <c:noMultiLvlLbl val="0"/>
      </c:catAx>
      <c:valAx>
        <c:axId val="66955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pl-PL" sz="1800" b="0" dirty="0"/>
                  <a:t>Liczba</a:t>
                </a:r>
                <a:r>
                  <a:rPr lang="pl-PL" sz="1800" b="0" baseline="0" dirty="0"/>
                  <a:t> studentów / certyfikatów</a:t>
                </a:r>
                <a:endParaRPr lang="pl-PL" sz="1800" b="0" dirty="0"/>
              </a:p>
            </c:rich>
          </c:tx>
          <c:layout>
            <c:manualLayout>
              <c:xMode val="edge"/>
              <c:yMode val="edge"/>
              <c:x val="1.3259210833031509E-2"/>
              <c:y val="0.2444105509599107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pl-PL"/>
          </a:p>
        </c:txPr>
        <c:crossAx val="66953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3000" dirty="0"/>
              <a:t>Certyfikaty dla studentów – lato 2017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Zestawienie!$L$43:$L$48</c:f>
              <c:strCache>
                <c:ptCount val="6"/>
                <c:pt idx="0">
                  <c:v>VI</c:v>
                </c:pt>
                <c:pt idx="1">
                  <c:v>VII</c:v>
                </c:pt>
                <c:pt idx="2">
                  <c:v>VIII</c:v>
                </c:pt>
                <c:pt idx="3">
                  <c:v>IX</c:v>
                </c:pt>
                <c:pt idx="4">
                  <c:v>X</c:v>
                </c:pt>
                <c:pt idx="5">
                  <c:v>XI</c:v>
                </c:pt>
              </c:strCache>
            </c:strRef>
          </c:cat>
          <c:val>
            <c:numRef>
              <c:f>Zestawienie!$M$43:$M$48</c:f>
              <c:numCache>
                <c:formatCode>General</c:formatCode>
                <c:ptCount val="6"/>
                <c:pt idx="0">
                  <c:v>37</c:v>
                </c:pt>
                <c:pt idx="1">
                  <c:v>13</c:v>
                </c:pt>
                <c:pt idx="3">
                  <c:v>11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4-435D-940C-02F124D2B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977152"/>
        <c:axId val="61121664"/>
        <c:axId val="0"/>
      </c:bar3DChart>
      <c:catAx>
        <c:axId val="66977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1121664"/>
        <c:crosses val="autoZero"/>
        <c:auto val="1"/>
        <c:lblAlgn val="ctr"/>
        <c:lblOffset val="100"/>
        <c:noMultiLvlLbl val="0"/>
      </c:catAx>
      <c:valAx>
        <c:axId val="61121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97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pl-PL" sz="2400" dirty="0"/>
              <a:t>Liczba uczestników kursu </a:t>
            </a:r>
            <a:r>
              <a:rPr lang="pl-PL" sz="2400" dirty="0" err="1"/>
              <a:t>Millionlights</a:t>
            </a:r>
            <a:r>
              <a:rPr lang="pl-PL" sz="2400" dirty="0"/>
              <a:t>: Autodesk </a:t>
            </a:r>
            <a:r>
              <a:rPr lang="pl-PL" sz="2400" dirty="0" err="1"/>
              <a:t>Fusion</a:t>
            </a:r>
            <a:r>
              <a:rPr lang="pl-PL" sz="2400" dirty="0"/>
              <a:t> 360 z poszczególnych krajów</a:t>
            </a:r>
          </a:p>
        </c:rich>
      </c:tx>
      <c:layout>
        <c:manualLayout>
          <c:xMode val="edge"/>
          <c:yMode val="edge"/>
          <c:x val="0.10943274947774397"/>
          <c:y val="2.365109790348010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elete val="1"/>
          </c:dLbls>
          <c:cat>
            <c:strRef>
              <c:f>Arkusz1!$A$51:$A$55</c:f>
              <c:strCache>
                <c:ptCount val="5"/>
                <c:pt idx="0">
                  <c:v>Indie</c:v>
                </c:pt>
                <c:pt idx="1">
                  <c:v>Polska</c:v>
                </c:pt>
                <c:pt idx="2">
                  <c:v>USA</c:v>
                </c:pt>
                <c:pt idx="3">
                  <c:v>Austria</c:v>
                </c:pt>
                <c:pt idx="4">
                  <c:v>Sri Lanka</c:v>
                </c:pt>
              </c:strCache>
            </c:strRef>
          </c:cat>
          <c:val>
            <c:numRef>
              <c:f>Arkusz1!$B$51:$B$55</c:f>
              <c:numCache>
                <c:formatCode>General</c:formatCode>
                <c:ptCount val="5"/>
                <c:pt idx="0">
                  <c:v>12</c:v>
                </c:pt>
                <c:pt idx="1">
                  <c:v>8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B-402C-991A-1B66C36B1C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7773568"/>
        <c:axId val="67775104"/>
      </c:barChart>
      <c:catAx>
        <c:axId val="6777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7775104"/>
        <c:crosses val="autoZero"/>
        <c:auto val="1"/>
        <c:lblAlgn val="ctr"/>
        <c:lblOffset val="100"/>
        <c:noMultiLvlLbl val="0"/>
      </c:catAx>
      <c:valAx>
        <c:axId val="677751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7773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138F-4E1D-4A07-B191-6F3926354D57}" type="datetimeFigureOut">
              <a:rPr lang="pl-PL" smtClean="0"/>
              <a:pPr/>
              <a:t>16.09.2019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9A63D-95CF-408E-B04E-259FD005B9A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63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&lt;główka&gt;</a:t>
            </a:r>
          </a:p>
        </p:txBody>
      </p:sp>
      <p:sp>
        <p:nvSpPr>
          <p:cNvPr id="11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11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11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E1371E1-0305-4EA2-920D-7590FB57AC1F}" type="slidenum"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9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093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latach 2003 – 2016 wydanych zostaje ponad 1800 certyfikatów z samego tylko programu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AutoCAD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10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686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2016 roku ACSA PG zyskuje status Autoryzowanego Partnera Akademickiego AAP.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722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Nowy status przyniósł wiele korzyści, między innymi darmowy dostęp do oprogramowania i materiałów</a:t>
            </a:r>
            <a:r>
              <a:rPr lang="pl-PL" baseline="0" dirty="0"/>
              <a:t> edukacyjnych w ramach </a:t>
            </a:r>
            <a:r>
              <a:rPr lang="pl-PL" baseline="0" dirty="0" err="1"/>
              <a:t>Autodesk</a:t>
            </a:r>
            <a:r>
              <a:rPr lang="pl-PL" baseline="0" dirty="0"/>
              <a:t> </a:t>
            </a:r>
            <a:r>
              <a:rPr lang="pl-PL" baseline="0" dirty="0" err="1"/>
              <a:t>University</a:t>
            </a:r>
            <a:r>
              <a:rPr lang="pl-PL" baseline="0" dirty="0"/>
              <a:t>, a także możliwość uzyskania i wydawania certyfikatów </a:t>
            </a:r>
            <a:r>
              <a:rPr lang="pl-PL" baseline="0" dirty="0" err="1"/>
              <a:t>Certiport</a:t>
            </a:r>
            <a:r>
              <a:rPr lang="pl-PL" baseline="0" dirty="0"/>
              <a:t> o poziomie zaawansowania USER i PROFFESSIONAL. </a:t>
            </a:r>
          </a:p>
          <a:p>
            <a:endParaRPr lang="pl-PL" baseline="0" dirty="0"/>
          </a:p>
          <a:p>
            <a:r>
              <a:rPr lang="pl-PL" baseline="0" dirty="0"/>
              <a:t>Jednocześnie z nowym systemem certyfikacji pojawiło się też wiele wyzwań, a także wymóg zdobycia szerszych uprawnień przez instruktorów…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12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1144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Nowe wyzwania zmotywowały nas do połączenia sił z innym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ośrodkiem szkoleniowym - Poza Schematem. Współpracę zaczęliśmy od przeprowadzenia serii standardowych kursów dla studentów, wzbogaconych o możliwość zdobycia autoryzowanego certyfikatu Autodesk.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9725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Ponieważ kurs odbył się latem,</a:t>
            </a:r>
            <a:r>
              <a:rPr lang="pl-PL" baseline="0" dirty="0"/>
              <a:t> w trakcie sezonu urlopowego, oprócz dwóch podstawowych terminów w czerwcu i lipcu zaoferowano studentom również dodatkową możliwość podejścia do egzaminu i odbioru certyfikatu we wrześniu. 3 studentów zgłosiło się jeszcze w listopadzie. Na wykresie widać jednak, że znaczna większość zdecydowała się na odbiór certyfikatu w czerwcu, zaraz po ukończeniu szkolenia.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Kolejnym wspólnym przedsięwzięciem był udział w Autodesk </a:t>
            </a:r>
            <a:r>
              <a:rPr lang="pl-P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Doors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Celem wydarzenia było podniesienie kwalifikacji instruktorów oraz przetestowanie nowego systemu przed udostępnieniem go dla kursantów.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16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0826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Pierwsze spotkanie z konsolą </a:t>
            </a:r>
            <a:r>
              <a:rPr lang="pl-PL" dirty="0" err="1"/>
              <a:t>Certiport</a:t>
            </a:r>
            <a:r>
              <a:rPr lang="pl-PL" dirty="0"/>
              <a:t> okazało się niemałym wyzwaniem dla instruktorów ACSA PG i Poza Schematem,</a:t>
            </a:r>
            <a:r>
              <a:rPr lang="pl-PL" baseline="0" dirty="0"/>
              <a:t> a wyniki egzaminu okazały się dużo niższe, niżeli by oczekiwano. Trudności stanowiło między innymi swego rodzaju ”obycie” z samą konsolą, która blokuje wszystkie funkcje komputera poza wybranym programem i nią samą i znacznie spowalnia system. Zadania są bardzo rozbudowane, a czas ograniczony.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17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0243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Podjęto więc kolejne działania mające na celu usprawnienie współpracy i przygotowania do egzaminu. Zdecydowano się na wprowadzenie konsoli </a:t>
            </a:r>
            <a:r>
              <a:rPr lang="pl-PL" dirty="0" err="1"/>
              <a:t>GMetrix</a:t>
            </a:r>
            <a:r>
              <a:rPr lang="pl-PL" dirty="0"/>
              <a:t>, narzędzia przeznaczonego do ćwiczenia zadań porównywalnych, </a:t>
            </a:r>
            <a:r>
              <a:rPr lang="pl-PL" baseline="0" dirty="0"/>
              <a:t>jak na egzaminach </a:t>
            </a:r>
            <a:r>
              <a:rPr lang="pl-PL" baseline="0" dirty="0" err="1"/>
              <a:t>Cetriport</a:t>
            </a:r>
            <a:r>
              <a:rPr lang="pl-PL" baseline="0" dirty="0"/>
              <a:t> z wykorzystaniem podobnej konsoli.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18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9738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Obecnie</a:t>
            </a:r>
            <a:r>
              <a:rPr lang="pl-PL" baseline="0" dirty="0"/>
              <a:t> współpracę można zobrazować w taki sposób. Schemat może wydawać się nieco zagmatwany, ale wszystko składa się w logiczną całość i opiera na założeniu współpracy z wykorzystaniem platformy Moodle. Wsparciem są dwa projekty unijne. Zakończony już program SP4CE oraz nowy – </a:t>
            </a:r>
            <a:r>
              <a:rPr lang="pl-PL" baseline="0" dirty="0" err="1"/>
              <a:t>CoLED</a:t>
            </a:r>
            <a:r>
              <a:rPr lang="pl-PL" baseline="0" dirty="0"/>
              <a:t>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19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055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Autoryzowane Centrum Szkolenia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Autodesk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Politechniki Gdańskiej powstało w 1995 roku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Stanowiło odpowiedź na rosnące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zapotrzebowanie na umiejętność obsługi oprogramowania CAD przez młodych inżynierów.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5489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kolejnej serii egzaminów średnie rezultaty uległy poprawie.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20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1153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Udało</a:t>
            </a:r>
            <a:r>
              <a:rPr lang="pl-PL" baseline="0" dirty="0"/>
              <a:t> się uzyskać wyniki z egzaminów </a:t>
            </a:r>
            <a:r>
              <a:rPr lang="pl-PL" baseline="0" dirty="0" err="1"/>
              <a:t>professional</a:t>
            </a:r>
            <a:r>
              <a:rPr lang="pl-PL" baseline="0" dirty="0"/>
              <a:t> na poziomie 91, 94, a nawet 97%!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2573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Kilka słów od naszego partnera.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22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0763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Projekt - </a:t>
            </a:r>
            <a:r>
              <a:rPr lang="pl-PL" dirty="0" err="1"/>
              <a:t>CoLED</a:t>
            </a:r>
            <a:r>
              <a:rPr lang="pl-PL" dirty="0"/>
              <a:t> jest prowadzony w ramach programu Erasmus+, rozpoczął się w październiku 2018</a:t>
            </a:r>
            <a:r>
              <a:rPr lang="pl-PL" baseline="0" dirty="0"/>
              <a:t> i trwa do końca września 2020 r.</a:t>
            </a:r>
            <a:r>
              <a:rPr lang="pl-PL" dirty="0"/>
              <a:t> </a:t>
            </a:r>
            <a:r>
              <a:rPr lang="pl-PL" b="1" dirty="0"/>
              <a:t>Głównym celem projektu jest opracowanie innowacyjnego podejścia do szkolenia opartego na współpracy</a:t>
            </a:r>
            <a:r>
              <a:rPr lang="pl-PL" dirty="0"/>
              <a:t>, w tym programów nauczania i szkolenia w zakresie ICT </a:t>
            </a:r>
            <a:r>
              <a:rPr lang="pl-PL" dirty="0" err="1"/>
              <a:t>online</a:t>
            </a:r>
            <a:r>
              <a:rPr lang="pl-PL" dirty="0"/>
              <a:t> uczenia się współpracy w dziedzinie związanej z wprowadzeniem </a:t>
            </a:r>
            <a:r>
              <a:rPr lang="pl-PL" b="1" dirty="0"/>
              <a:t>automatyzacji dla przedsiębiorstw</a:t>
            </a:r>
            <a:r>
              <a:rPr lang="pl-PL" dirty="0"/>
              <a:t> i innych osób zainteresowanych tymi obszarami.</a:t>
            </a:r>
          </a:p>
          <a:p>
            <a:endParaRPr lang="pl-PL" dirty="0"/>
          </a:p>
          <a:p>
            <a:r>
              <a:rPr lang="pl-PL" dirty="0"/>
              <a:t>Grupami docelowymi </a:t>
            </a:r>
            <a:r>
              <a:rPr lang="pl-PL" dirty="0" err="1"/>
              <a:t>CoLED</a:t>
            </a:r>
            <a:r>
              <a:rPr lang="pl-PL" dirty="0"/>
              <a:t> są: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Przedsiębiorcy i pracownicy przedsiębiorstw, którzy chcą zwiększyć konkurencyjność swoich firm, a także podnieść swoje kwalifikacje;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Przyszli przedsiębiorcy i studenci, którzy chcą rozwijać działalność w sektorze produkcyjnym;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Uniwersytety, ośrodki badawcze;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Trenerzy VET i dostawcy VET.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763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Dzięki doświadczeniom zdobytym podczas współpracy z ośrodkami szkoleniowymi </a:t>
            </a:r>
            <a:r>
              <a:rPr lang="pl-PL" dirty="0" err="1"/>
              <a:t>online</a:t>
            </a:r>
            <a:r>
              <a:rPr lang="pl-PL" dirty="0"/>
              <a:t> takimi jak EMMA </a:t>
            </a:r>
            <a:r>
              <a:rPr lang="pl-PL" dirty="0" err="1"/>
              <a:t>European</a:t>
            </a:r>
            <a:r>
              <a:rPr lang="pl-PL" dirty="0"/>
              <a:t> </a:t>
            </a:r>
            <a:r>
              <a:rPr lang="pl-PL" dirty="0" err="1"/>
              <a:t>Multiple</a:t>
            </a:r>
            <a:r>
              <a:rPr lang="pl-PL" dirty="0"/>
              <a:t> MOOC </a:t>
            </a:r>
            <a:r>
              <a:rPr lang="pl-PL" dirty="0" err="1"/>
              <a:t>Aggregator</a:t>
            </a:r>
            <a:r>
              <a:rPr lang="pl-PL" dirty="0"/>
              <a:t> oraz </a:t>
            </a:r>
            <a:r>
              <a:rPr lang="pl-PL" dirty="0" err="1"/>
              <a:t>Millionlights</a:t>
            </a:r>
            <a:r>
              <a:rPr lang="pl-PL" dirty="0"/>
              <a:t> powstał już zarys szkolenia</a:t>
            </a:r>
            <a:r>
              <a:rPr lang="pl-PL" baseline="0" dirty="0"/>
              <a:t> z programu Autodesk </a:t>
            </a:r>
            <a:r>
              <a:rPr lang="pl-PL" baseline="0" dirty="0" err="1"/>
              <a:t>Fusion</a:t>
            </a:r>
            <a:r>
              <a:rPr lang="pl-PL" baseline="0" dirty="0"/>
              <a:t> 360 bazującego na platformie Moodle Cloud.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2436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Projektowanie kursu</a:t>
            </a:r>
            <a:r>
              <a:rPr lang="pl-PL" baseline="0" dirty="0"/>
              <a:t> dla </a:t>
            </a:r>
            <a:r>
              <a:rPr lang="pl-PL" baseline="0" dirty="0" err="1"/>
              <a:t>Millionlights</a:t>
            </a:r>
            <a:r>
              <a:rPr lang="pl-PL" baseline="0" dirty="0"/>
              <a:t> umożliwiło nam zebranie opinii od kursantów-testerów z różnych zakątków świata, głównie z Indii. W testowanie platformy zaangażowało się też kilkoro polskich studentów.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 podstawie doświadczeń</a:t>
            </a:r>
            <a:r>
              <a:rPr lang="pl-PL" baseline="0" dirty="0"/>
              <a:t> i opinii zabranych podczas testowania kursu powstał już zarys szkolenia z programu Autodesk </a:t>
            </a:r>
            <a:r>
              <a:rPr lang="pl-PL" baseline="0" dirty="0" err="1"/>
              <a:t>Fusion</a:t>
            </a:r>
            <a:r>
              <a:rPr lang="pl-PL" baseline="0" dirty="0"/>
              <a:t> 360 na platformie Moodle Cloud. Jest on obecnie dostępny w języku angielskim – tożsamym z językiem programu i testowany, głównie przez studentów z kół naukowych.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26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</a:t>
            </a:r>
            <a:r>
              <a:rPr lang="pl-PL" baseline="0" dirty="0"/>
              <a:t> niedalekiej przyszłości zamierzamy udoskonalić współpracę między ośrodkami szkoleniowymi…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27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03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… </a:t>
            </a:r>
            <a:r>
              <a:rPr lang="pl-PL" baseline="0" dirty="0"/>
              <a:t>i zapewnić dostęp do profesjonalnej certyfikacji Autodesk dla studentów i firm.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28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4179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</a:t>
            </a:r>
            <a:r>
              <a:rPr lang="pl-PL" baseline="0" dirty="0"/>
              <a:t> imieniu wszystkich członków zespołu serdecznie d</a:t>
            </a:r>
            <a:r>
              <a:rPr lang="pl-PL" dirty="0"/>
              <a:t>ziękuję Państwu za uwagę i zapraszam do kontaktu.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29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911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Sukces</a:t>
            </a:r>
            <a:r>
              <a:rPr lang="pl-PL" baseline="0" dirty="0"/>
              <a:t> i r</a:t>
            </a:r>
            <a:r>
              <a:rPr lang="pl-PL" dirty="0"/>
              <a:t>osnące zainteresowanie studentów,</a:t>
            </a:r>
            <a:r>
              <a:rPr lang="pl-PL" baseline="0" dirty="0"/>
              <a:t> a</a:t>
            </a:r>
            <a:r>
              <a:rPr lang="pl-PL" dirty="0"/>
              <a:t> zarazem</a:t>
            </a:r>
            <a:r>
              <a:rPr lang="pl-PL" baseline="0" dirty="0"/>
              <a:t> problem niewystarczającej liczby instruktorów zaowocowały powstaniem autorskiej platformy </a:t>
            </a:r>
            <a:r>
              <a:rPr lang="pl-PL" baseline="0" dirty="0" err="1"/>
              <a:t>e-learningowej</a:t>
            </a:r>
            <a:r>
              <a:rPr lang="pl-PL" baseline="0" dirty="0"/>
              <a:t> </a:t>
            </a:r>
            <a:r>
              <a:rPr lang="pl-PL" baseline="0" dirty="0" err="1"/>
              <a:t>TeleCAD</a:t>
            </a:r>
            <a:r>
              <a:rPr lang="pl-PL" baseline="0" dirty="0"/>
              <a:t>.  Projekt 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eleworkers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Training for CAD Systems’ Users</a:t>
            </a:r>
            <a:r>
              <a:rPr lang="pl-P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był dofinansowany przez program unijny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Leonardo da Vinci 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opracowany przez przedstawicieli Politechniki Gdańskiej we współpracy z instytucjami zewnętrznymi z Polski i zagranicy. </a:t>
            </a:r>
            <a:endParaRPr lang="pl-PL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TeleCAD</a:t>
            </a:r>
            <a:r>
              <a:rPr lang="pl-PL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był prekursorem implementacji nauczania na odległość na Politechnice Gdańskiej.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553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Kurs składał się z 10 modułów omawiających podstawy tworzenia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rysunków technicznych w programie </a:t>
            </a:r>
            <a:r>
              <a:rPr lang="pl-PL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AutoCAD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Każdy moduł zawierał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serię ćwiczeń praktycznych wraz z opisem wprowadzanych funkcji oraz przykładami poprawnego wykonania zadania.</a:t>
            </a:r>
            <a:endParaRPr lang="pl-PL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Materiały były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dostępne w formie papierowej, CD lub </a:t>
            </a:r>
            <a:r>
              <a:rPr lang="pl-PL" sz="1200" b="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online</a:t>
            </a:r>
            <a:r>
              <a:rPr lang="pl-P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jako strona w języku HTML.</a:t>
            </a:r>
            <a:endParaRPr lang="pl-PL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6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W latach 2000 - 2002 z platformy </a:t>
            </a:r>
            <a:r>
              <a:rPr lang="pl-PL" sz="1200" dirty="0" err="1"/>
              <a:t>TeleCAD</a:t>
            </a:r>
            <a:r>
              <a:rPr lang="pl-PL" sz="1200" dirty="0"/>
              <a:t> skorzystało 919 studentów.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7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959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2003 roku platforma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TeleCAD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zostaje zastąpiona przez platformę LMS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Moodle.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8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060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9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1" name="PlaceHolder 7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1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PlaceHolder 15"/>
          <p:cNvSpPr>
            <a:spLocks noGrp="1"/>
          </p:cNvSpPr>
          <p:nvPr>
            <p:ph type="sldNum" idx="12"/>
          </p:nvPr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laceHolder 15"/>
          <p:cNvSpPr txBox="1">
            <a:spLocks/>
          </p:cNvSpPr>
          <p:nvPr userDrawn="1"/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F2391-06D6-4B1C-9617-D1EBA9630968}" type="slidenum">
              <a:rPr kumimoji="0" lang="pl-PL" sz="900" b="0" i="0" u="none" strike="noStrike" kern="1200" cap="none" spc="-1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400" b="0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rójkąt prostokątny 44"/>
          <p:cNvSpPr/>
          <p:nvPr/>
        </p:nvSpPr>
        <p:spPr>
          <a:xfrm>
            <a:off x="0" y="4380931"/>
            <a:ext cx="491319" cy="2477069"/>
          </a:xfrm>
          <a:prstGeom prst="rtTriangl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effectLst>
            <a:outerShdw blurRad="50800" dist="38100" dir="13500000" sx="50000" sy="50000" algn="br" rotWithShape="0">
              <a:prstClr val="black">
                <a:alpha val="21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Kliknij, aby edytować styl</a:t>
            </a:r>
            <a:endParaRPr lang="pl-PL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2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Kliknij, aby edytować style wzorca tekstu</a:t>
            </a:r>
          </a:p>
          <a:p>
            <a:pPr marL="743040" lvl="1" indent="-28548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6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Drugi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143000" lvl="2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Trzeci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600200" lvl="3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2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Czwarty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057400" lvl="4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2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Piąty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3" name="PlaceHolder 13"/>
          <p:cNvSpPr>
            <a:spLocks noGrp="1"/>
          </p:cNvSpPr>
          <p:nvPr>
            <p:ph type="dt"/>
          </p:nvPr>
        </p:nvSpPr>
        <p:spPr>
          <a:xfrm>
            <a:off x="7205040" y="6478256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pl-PL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" name="PlaceHolder 14"/>
          <p:cNvSpPr>
            <a:spLocks noGrp="1"/>
          </p:cNvSpPr>
          <p:nvPr>
            <p:ph type="ftr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Garnik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Wykorzystanie e-narzędzi w nauczaniu,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egzaminacji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certyfikacji Autodesk,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eTEE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2019</a:t>
            </a:r>
          </a:p>
        </p:txBody>
      </p:sp>
      <p:pic>
        <p:nvPicPr>
          <p:cNvPr id="17" name="Picture 2"/>
          <p:cNvPicPr/>
          <p:nvPr/>
        </p:nvPicPr>
        <p:blipFill>
          <a:blip r:embed="rId14" cstate="print"/>
          <a:stretch/>
        </p:blipFill>
        <p:spPr>
          <a:xfrm>
            <a:off x="10802588" y="5973288"/>
            <a:ext cx="1389412" cy="884712"/>
          </a:xfrm>
          <a:prstGeom prst="rect">
            <a:avLst/>
          </a:prstGeom>
          <a:ln>
            <a:noFill/>
          </a:ln>
        </p:spPr>
      </p:pic>
      <p:sp>
        <p:nvSpPr>
          <p:cNvPr id="20" name="Trójkąt prostokątny 19"/>
          <p:cNvSpPr/>
          <p:nvPr/>
        </p:nvSpPr>
        <p:spPr>
          <a:xfrm>
            <a:off x="0" y="4380931"/>
            <a:ext cx="382137" cy="247706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Trójkąt prostokątny 40"/>
          <p:cNvSpPr/>
          <p:nvPr/>
        </p:nvSpPr>
        <p:spPr>
          <a:xfrm rot="10800000">
            <a:off x="10372298" y="-1"/>
            <a:ext cx="1819700" cy="6564573"/>
          </a:xfrm>
          <a:prstGeom prst="rtTriangl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rójkąt prostokątny 41"/>
          <p:cNvSpPr/>
          <p:nvPr/>
        </p:nvSpPr>
        <p:spPr>
          <a:xfrm rot="10800000">
            <a:off x="10713493" y="-2"/>
            <a:ext cx="1478506" cy="54841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Trójkąt prostokątny 42"/>
          <p:cNvSpPr/>
          <p:nvPr/>
        </p:nvSpPr>
        <p:spPr>
          <a:xfrm rot="10800000">
            <a:off x="11379959" y="0"/>
            <a:ext cx="812041" cy="3794078"/>
          </a:xfrm>
          <a:prstGeom prst="rt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Trójkąt prostokątny 43"/>
          <p:cNvSpPr/>
          <p:nvPr/>
        </p:nvSpPr>
        <p:spPr>
          <a:xfrm>
            <a:off x="0" y="4380931"/>
            <a:ext cx="272955" cy="2477069"/>
          </a:xfrm>
          <a:prstGeom prst="rt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laceHolder 15"/>
          <p:cNvSpPr>
            <a:spLocks noGrp="1"/>
          </p:cNvSpPr>
          <p:nvPr>
            <p:ph type="sldNum" idx="4"/>
          </p:nvPr>
        </p:nvSpPr>
        <p:spPr>
          <a:xfrm>
            <a:off x="10337624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1B2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8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hyperlink" Target="https://youtu.be/HehrabsxW90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8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mailto:blanka@pg.edu.pl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pg.edu.pl/aap/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26761" y="1269264"/>
            <a:ext cx="97561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Wykorzystanie e-narzędzi </a:t>
            </a:r>
          </a:p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nauczaniu, </a:t>
            </a:r>
            <a:r>
              <a:rPr lang="pl-PL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egzaminacji</a:t>
            </a:r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certyfikacji Autodesk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9579" y="5122458"/>
            <a:ext cx="719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Ewa Kozłowska, Anna Grabowska, Igor </a:t>
            </a:r>
            <a:r>
              <a:rPr lang="pl-PL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Garnik</a:t>
            </a:r>
            <a:endParaRPr lang="pl-PL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logo-poziom-1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41" y="95537"/>
            <a:ext cx="3170598" cy="72333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255B0B-37AB-4151-940D-E7E3C56BA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9" y="5584123"/>
            <a:ext cx="6629400" cy="876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776716" y="1705970"/>
            <a:ext cx="6469039" cy="3179929"/>
          </a:xfrm>
        </p:spPr>
        <p:txBody>
          <a:bodyPr/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2003 – 2016 r.</a:t>
            </a:r>
          </a:p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4800" dirty="0">
                <a:solidFill>
                  <a:sysClr val="windowText" lastClr="000000"/>
                </a:solidFill>
              </a:rPr>
              <a:t>&gt;1.800 certyfikatów </a:t>
            </a:r>
            <a:r>
              <a:rPr lang="pl-PL" sz="4800" dirty="0" err="1">
                <a:solidFill>
                  <a:sysClr val="windowText" lastClr="000000"/>
                </a:solidFill>
              </a:rPr>
              <a:t>Autodesk</a:t>
            </a:r>
            <a:endParaRPr lang="pl-PL" sz="5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Obraz 6" descr="certyfikat_AutoCAD_rodo.png"/>
          <p:cNvPicPr>
            <a:picLocks noChangeAspect="1"/>
          </p:cNvPicPr>
          <p:nvPr/>
        </p:nvPicPr>
        <p:blipFill>
          <a:blip r:embed="rId3" cstate="print"/>
          <a:srcRect l="725"/>
          <a:stretch>
            <a:fillRect/>
          </a:stretch>
        </p:blipFill>
        <p:spPr>
          <a:xfrm>
            <a:off x="300251" y="1797299"/>
            <a:ext cx="4681183" cy="3648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Symbol zastępczy stopki 1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23081" y="1364771"/>
            <a:ext cx="10577015" cy="4362485"/>
          </a:xfrm>
        </p:spPr>
        <p:txBody>
          <a:bodyPr/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2016 r.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pl-PL" sz="5400" dirty="0">
                <a:solidFill>
                  <a:sysClr val="windowText" lastClr="000000"/>
                </a:solidFill>
              </a:rPr>
            </a:br>
            <a:endParaRPr lang="pl-PL" sz="5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Obraz 5" descr="acsap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"/>
            <a:ext cx="10331355" cy="14711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az 6" descr="logo-aap-300x7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8882" y="3376842"/>
            <a:ext cx="7285413" cy="1918488"/>
          </a:xfrm>
          <a:prstGeom prst="rect">
            <a:avLst/>
          </a:prstGeom>
        </p:spPr>
      </p:pic>
      <p:sp>
        <p:nvSpPr>
          <p:cNvPr id="12" name="Symbol zastępczy stopki 1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/>
          <p:cNvGrpSpPr/>
          <p:nvPr/>
        </p:nvGrpSpPr>
        <p:grpSpPr>
          <a:xfrm>
            <a:off x="523247" y="1786487"/>
            <a:ext cx="3380013" cy="4672677"/>
            <a:chOff x="523247" y="1786487"/>
            <a:chExt cx="3380013" cy="4672677"/>
          </a:xfrm>
        </p:grpSpPr>
        <p:pic>
          <p:nvPicPr>
            <p:cNvPr id="7" name="Obraz 6" descr="Autodesk_ACI_Standard_fc5dd4c8-492e-4661-adf4-f61b73a23d66_grand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0765" y="1786487"/>
              <a:ext cx="1452495" cy="1518675"/>
            </a:xfrm>
            <a:prstGeom prst="rect">
              <a:avLst/>
            </a:prstGeom>
          </p:spPr>
        </p:pic>
        <p:pic>
          <p:nvPicPr>
            <p:cNvPr id="8" name="Obraz 7" descr="Autodesk_AutoCAD_Professional_NV_c56d08f9-3635-4fc0-99ac-9b922340692e_grand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0765" y="3356322"/>
              <a:ext cx="1452495" cy="1518675"/>
            </a:xfrm>
            <a:prstGeom prst="rect">
              <a:avLst/>
            </a:prstGeom>
          </p:spPr>
        </p:pic>
        <p:pic>
          <p:nvPicPr>
            <p:cNvPr id="9" name="Obraz 8" descr="Autodesk_AutoCAD_User_NV_grand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247" y="3356322"/>
              <a:ext cx="1452495" cy="1518675"/>
            </a:xfrm>
            <a:prstGeom prst="rect">
              <a:avLst/>
            </a:prstGeom>
          </p:spPr>
        </p:pic>
        <p:pic>
          <p:nvPicPr>
            <p:cNvPr id="10" name="Obraz 9" descr="Autodesk_fusion_us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247" y="1786487"/>
              <a:ext cx="1452495" cy="1518675"/>
            </a:xfrm>
            <a:prstGeom prst="rect">
              <a:avLst/>
            </a:prstGeom>
          </p:spPr>
        </p:pic>
        <p:pic>
          <p:nvPicPr>
            <p:cNvPr id="11" name="Obraz 10" descr="Autodesk_Inventor_professional_NV_ff9451fb-83d6-4224-8c46-63f8585743c4_grand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0765" y="4940489"/>
              <a:ext cx="1452495" cy="1518675"/>
            </a:xfrm>
            <a:prstGeom prst="rect">
              <a:avLst/>
            </a:prstGeom>
          </p:spPr>
        </p:pic>
        <p:pic>
          <p:nvPicPr>
            <p:cNvPr id="12" name="Obraz 11" descr="Autodesk_Inventor_User_NV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247" y="4940489"/>
              <a:ext cx="1452495" cy="1518675"/>
            </a:xfrm>
            <a:prstGeom prst="rect">
              <a:avLst/>
            </a:prstGeom>
          </p:spPr>
        </p:pic>
      </p:grpSp>
      <p:pic>
        <p:nvPicPr>
          <p:cNvPr id="14" name="Obraz 13" descr="certiport_logo_mott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228" y="0"/>
            <a:ext cx="2961575" cy="1416961"/>
          </a:xfrm>
          <a:prstGeom prst="rect">
            <a:avLst/>
          </a:prstGeom>
        </p:spPr>
      </p:pic>
      <p:pic>
        <p:nvPicPr>
          <p:cNvPr id="13" name="Obraz 12" descr="ewaluacja-ceritipor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68036" y="267387"/>
            <a:ext cx="4544705" cy="6166467"/>
          </a:xfrm>
          <a:prstGeom prst="rect">
            <a:avLst/>
          </a:prstGeom>
        </p:spPr>
      </p:pic>
      <p:sp>
        <p:nvSpPr>
          <p:cNvPr id="15" name="Symbol zastępczy stopki 1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23081" y="982627"/>
            <a:ext cx="10577015" cy="2088107"/>
          </a:xfrm>
        </p:spPr>
        <p:txBody>
          <a:bodyPr/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2017 r.</a:t>
            </a:r>
          </a:p>
        </p:txBody>
      </p:sp>
      <p:pic>
        <p:nvPicPr>
          <p:cNvPr id="8" name="Obraz 7" descr="pg_logo_k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2699" y="3302747"/>
            <a:ext cx="2841735" cy="2015876"/>
          </a:xfrm>
          <a:prstGeom prst="rect">
            <a:avLst/>
          </a:prstGeom>
        </p:spPr>
      </p:pic>
      <p:pic>
        <p:nvPicPr>
          <p:cNvPr id="9" name="Obraz 8" descr="PS-wersja-pozioma-niebieskie-tlo-mniejsz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0305" y="3570231"/>
            <a:ext cx="3801338" cy="1480908"/>
          </a:xfrm>
          <a:prstGeom prst="rect">
            <a:avLst/>
          </a:prstGeom>
        </p:spPr>
      </p:pic>
      <p:sp>
        <p:nvSpPr>
          <p:cNvPr id="14" name="Symbol zastępczy stopki 1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01739852"/>
              </p:ext>
            </p:extLst>
          </p:nvPr>
        </p:nvGraphicFramePr>
        <p:xfrm>
          <a:off x="477671" y="382137"/>
          <a:ext cx="10536072" cy="5759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6" name="Wykres 5"/>
          <p:cNvGraphicFramePr/>
          <p:nvPr/>
        </p:nvGraphicFramePr>
        <p:xfrm>
          <a:off x="873457" y="382137"/>
          <a:ext cx="9130352" cy="5745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23081" y="1419363"/>
            <a:ext cx="10577015" cy="2088107"/>
          </a:xfrm>
        </p:spPr>
        <p:txBody>
          <a:bodyPr/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2017 r.</a:t>
            </a:r>
          </a:p>
          <a:p>
            <a:pPr indent="0" algn="ctr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4800" dirty="0" err="1">
                <a:solidFill>
                  <a:sysClr val="windowText" lastClr="000000"/>
                </a:solidFill>
              </a:rPr>
              <a:t>Autodesk</a:t>
            </a:r>
            <a:r>
              <a:rPr lang="pl-PL" sz="4800" dirty="0">
                <a:solidFill>
                  <a:sysClr val="windowText" lastClr="000000"/>
                </a:solidFill>
              </a:rPr>
              <a:t> </a:t>
            </a:r>
            <a:r>
              <a:rPr lang="pl-PL" sz="4800" dirty="0" err="1">
                <a:solidFill>
                  <a:sysClr val="windowText" lastClr="000000"/>
                </a:solidFill>
              </a:rPr>
              <a:t>Open</a:t>
            </a:r>
            <a:r>
              <a:rPr lang="pl-PL" sz="4800" dirty="0">
                <a:solidFill>
                  <a:sysClr val="windowText" lastClr="000000"/>
                </a:solidFill>
              </a:rPr>
              <a:t> </a:t>
            </a:r>
            <a:r>
              <a:rPr lang="pl-PL" sz="4800" dirty="0" err="1">
                <a:solidFill>
                  <a:sysClr val="windowText" lastClr="000000"/>
                </a:solidFill>
              </a:rPr>
              <a:t>Doors</a:t>
            </a:r>
            <a:endParaRPr lang="pl-PL" sz="5400" dirty="0">
              <a:solidFill>
                <a:sysClr val="windowText" lastClr="000000"/>
              </a:solidFill>
            </a:endParaRPr>
          </a:p>
        </p:txBody>
      </p:sp>
      <p:pic>
        <p:nvPicPr>
          <p:cNvPr id="8" name="Obraz 7" descr="pg_logo_k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2699" y="3957851"/>
            <a:ext cx="2841735" cy="2015876"/>
          </a:xfrm>
          <a:prstGeom prst="rect">
            <a:avLst/>
          </a:prstGeom>
        </p:spPr>
      </p:pic>
      <p:pic>
        <p:nvPicPr>
          <p:cNvPr id="9" name="Obraz 8" descr="PS-wersja-pozioma-niebieskie-tlo-mniejsz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0305" y="4225335"/>
            <a:ext cx="3801338" cy="1480908"/>
          </a:xfrm>
          <a:prstGeom prst="rect">
            <a:avLst/>
          </a:prstGeom>
        </p:spPr>
      </p:pic>
      <p:sp>
        <p:nvSpPr>
          <p:cNvPr id="14" name="Symbol zastępczy stopki 1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results-7-11-2018-rod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2012" y="382138"/>
            <a:ext cx="10181230" cy="4558352"/>
          </a:xfrm>
          <a:prstGeom prst="rect">
            <a:avLst/>
          </a:prstGeom>
        </p:spPr>
      </p:pic>
      <p:sp>
        <p:nvSpPr>
          <p:cNvPr id="10" name="Symbol zastępczy stopki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 descr="gmatrix-logowani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300" y="110887"/>
            <a:ext cx="8593539" cy="6445155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41"/>
          <p:cNvGrpSpPr/>
          <p:nvPr/>
        </p:nvGrpSpPr>
        <p:grpSpPr>
          <a:xfrm>
            <a:off x="245661" y="245659"/>
            <a:ext cx="10702142" cy="6039135"/>
            <a:chOff x="245661" y="245659"/>
            <a:chExt cx="10702142" cy="6039135"/>
          </a:xfrm>
        </p:grpSpPr>
        <p:pic>
          <p:nvPicPr>
            <p:cNvPr id="6" name="Obraz 5" descr="autodesk-aa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358" y="1461971"/>
              <a:ext cx="3479800" cy="95885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7" name="Obraz 6" descr="autodesk-university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661" y="295634"/>
              <a:ext cx="2947916" cy="944733"/>
            </a:xfrm>
            <a:prstGeom prst="rect">
              <a:avLst/>
            </a:prstGeom>
          </p:spPr>
        </p:pic>
        <p:pic>
          <p:nvPicPr>
            <p:cNvPr id="8" name="Obraz 7" descr="certipor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7229" y="245659"/>
              <a:ext cx="3421239" cy="971943"/>
            </a:xfrm>
            <a:prstGeom prst="rect">
              <a:avLst/>
            </a:prstGeom>
          </p:spPr>
        </p:pic>
        <p:pic>
          <p:nvPicPr>
            <p:cNvPr id="9" name="Obraz 8" descr="enauczani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5077" y="3933506"/>
              <a:ext cx="2546350" cy="546100"/>
            </a:xfrm>
            <a:prstGeom prst="rect">
              <a:avLst/>
            </a:prstGeom>
          </p:spPr>
        </p:pic>
        <p:pic>
          <p:nvPicPr>
            <p:cNvPr id="10" name="Obraz 9" descr="Mechaniczny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5077" y="2511885"/>
              <a:ext cx="2081739" cy="720000"/>
            </a:xfrm>
            <a:prstGeom prst="rect">
              <a:avLst/>
            </a:prstGeom>
          </p:spPr>
        </p:pic>
        <p:pic>
          <p:nvPicPr>
            <p:cNvPr id="11" name="Obraz 10" descr="PS-wersja-pozioma-niebieskie-tlo-mniejsz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3821" y="5102169"/>
              <a:ext cx="2562738" cy="998380"/>
            </a:xfrm>
            <a:prstGeom prst="rect">
              <a:avLst/>
            </a:prstGeom>
          </p:spPr>
        </p:pic>
        <p:pic>
          <p:nvPicPr>
            <p:cNvPr id="12" name="Obraz 11" descr="Zi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5077" y="3253497"/>
              <a:ext cx="2972726" cy="720000"/>
            </a:xfrm>
            <a:prstGeom prst="rect">
              <a:avLst/>
            </a:prstGeom>
          </p:spPr>
        </p:pic>
        <p:pic>
          <p:nvPicPr>
            <p:cNvPr id="15" name="Obraz 14" descr="Intro_Erasmus1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514030" y="4026089"/>
              <a:ext cx="3191175" cy="1029805"/>
            </a:xfrm>
            <a:prstGeom prst="rect">
              <a:avLst/>
            </a:prstGeom>
          </p:spPr>
        </p:pic>
        <p:pic>
          <p:nvPicPr>
            <p:cNvPr id="18" name="Obraz 17" descr="moodle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1266" y="2644460"/>
              <a:ext cx="3761951" cy="1367982"/>
            </a:xfrm>
            <a:prstGeom prst="rect">
              <a:avLst/>
            </a:prstGeom>
          </p:spPr>
        </p:pic>
        <p:sp>
          <p:nvSpPr>
            <p:cNvPr id="19" name="pole tekstowe 18"/>
            <p:cNvSpPr txBox="1"/>
            <p:nvPr/>
          </p:nvSpPr>
          <p:spPr>
            <a:xfrm>
              <a:off x="518617" y="5007521"/>
              <a:ext cx="4776716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b="1" dirty="0">
                  <a:solidFill>
                    <a:schemeClr val="accent1"/>
                  </a:solidFill>
                </a:rPr>
                <a:t>SP4CE – Strategic </a:t>
              </a:r>
              <a:r>
                <a:rPr lang="pl-PL" b="1" dirty="0" err="1">
                  <a:solidFill>
                    <a:schemeClr val="accent1"/>
                  </a:solidFill>
                </a:rPr>
                <a:t>Partnership</a:t>
              </a:r>
              <a:r>
                <a:rPr lang="pl-PL" b="1" dirty="0">
                  <a:solidFill>
                    <a:schemeClr val="accent1"/>
                  </a:solidFill>
                </a:rPr>
                <a:t> for </a:t>
              </a:r>
              <a:r>
                <a:rPr lang="pl-PL" b="1" dirty="0" err="1">
                  <a:solidFill>
                    <a:schemeClr val="accent1"/>
                  </a:solidFill>
                </a:rPr>
                <a:t>Creativity</a:t>
              </a:r>
              <a:r>
                <a:rPr lang="pl-PL" b="1" dirty="0">
                  <a:solidFill>
                    <a:schemeClr val="accent1"/>
                  </a:solidFill>
                </a:rPr>
                <a:t> and </a:t>
              </a:r>
              <a:r>
                <a:rPr lang="pl-PL" b="1" dirty="0" err="1">
                  <a:solidFill>
                    <a:schemeClr val="accent1"/>
                  </a:solidFill>
                </a:rPr>
                <a:t>Entrepreneurship</a:t>
              </a:r>
              <a:endParaRPr lang="pl-PL" b="1" dirty="0">
                <a:solidFill>
                  <a:schemeClr val="accent1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pl-PL" b="1" dirty="0" err="1">
                  <a:solidFill>
                    <a:schemeClr val="accent2"/>
                  </a:solidFill>
                </a:rPr>
                <a:t>CoLED</a:t>
              </a:r>
              <a:r>
                <a:rPr lang="pl-PL" b="1" dirty="0">
                  <a:solidFill>
                    <a:schemeClr val="accent2"/>
                  </a:solidFill>
                </a:rPr>
                <a:t>  – </a:t>
              </a:r>
              <a:r>
                <a:rPr lang="en-US" b="1" dirty="0">
                  <a:solidFill>
                    <a:schemeClr val="accent2"/>
                  </a:solidFill>
                </a:rPr>
                <a:t>Collaborative Learning Environment for Engineering Education </a:t>
              </a:r>
              <a:endParaRPr lang="pl-PL" b="1" dirty="0">
                <a:solidFill>
                  <a:schemeClr val="accent2"/>
                </a:solidFill>
              </a:endParaRPr>
            </a:p>
          </p:txBody>
        </p:sp>
        <p:pic>
          <p:nvPicPr>
            <p:cNvPr id="20" name="Obraz 19" descr="gmetrixlogo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1152" y="1952586"/>
              <a:ext cx="2438400" cy="987552"/>
            </a:xfrm>
            <a:prstGeom prst="rect">
              <a:avLst/>
            </a:prstGeom>
          </p:spPr>
        </p:pic>
        <p:cxnSp>
          <p:nvCxnSpPr>
            <p:cNvPr id="22" name="Łącznik prosty 21"/>
            <p:cNvCxnSpPr/>
            <p:nvPr/>
          </p:nvCxnSpPr>
          <p:spPr>
            <a:xfrm>
              <a:off x="5336275" y="2565779"/>
              <a:ext cx="0" cy="49132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>
            <a:xfrm>
              <a:off x="3316406" y="1228299"/>
              <a:ext cx="300251" cy="16377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>
            <a:xfrm flipV="1">
              <a:off x="2947916" y="2115403"/>
              <a:ext cx="464024" cy="13647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 flipV="1">
              <a:off x="6359857" y="914400"/>
              <a:ext cx="477671" cy="39578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30"/>
            <p:cNvCxnSpPr/>
            <p:nvPr/>
          </p:nvCxnSpPr>
          <p:spPr>
            <a:xfrm flipV="1">
              <a:off x="7178722" y="2947916"/>
              <a:ext cx="655093" cy="23201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y 32"/>
            <p:cNvCxnSpPr/>
            <p:nvPr/>
          </p:nvCxnSpPr>
          <p:spPr>
            <a:xfrm>
              <a:off x="7233313" y="3521122"/>
              <a:ext cx="641445" cy="5459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/>
            <p:cNvCxnSpPr/>
            <p:nvPr/>
          </p:nvCxnSpPr>
          <p:spPr>
            <a:xfrm>
              <a:off x="7083188" y="3862316"/>
              <a:ext cx="791570" cy="36849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5691116" y="3998794"/>
              <a:ext cx="818866" cy="95534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 flipV="1">
              <a:off x="2661313" y="3780430"/>
              <a:ext cx="859809" cy="53226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stopki 2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/>
          </p:nvPr>
        </p:nvSpPr>
        <p:spPr>
          <a:xfrm>
            <a:off x="423081" y="982627"/>
            <a:ext cx="10577015" cy="4362485"/>
          </a:xfrm>
        </p:spPr>
        <p:txBody>
          <a:bodyPr/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1995 r.</a:t>
            </a:r>
          </a:p>
          <a:p>
            <a:pPr indent="0" algn="ctr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4800" dirty="0">
                <a:solidFill>
                  <a:sysClr val="windowText" lastClr="000000"/>
                </a:solidFill>
              </a:rPr>
              <a:t>Powstaje Autoryzowane Centrum Szkolenia </a:t>
            </a:r>
            <a:r>
              <a:rPr lang="pl-PL" sz="4800" dirty="0" err="1">
                <a:solidFill>
                  <a:sysClr val="windowText" lastClr="000000"/>
                </a:solidFill>
              </a:rPr>
              <a:t>Autodesk</a:t>
            </a:r>
            <a:r>
              <a:rPr lang="pl-PL" sz="4800" dirty="0">
                <a:solidFill>
                  <a:sysClr val="windowText" lastClr="000000"/>
                </a:solidFill>
              </a:rPr>
              <a:t> Politechniki Gdańskiej (ACSA PG)</a:t>
            </a:r>
            <a:endParaRPr lang="pl-PL" sz="5400" dirty="0">
              <a:solidFill>
                <a:sysClr val="windowText" lastClr="000000"/>
              </a:solidFill>
            </a:endParaRPr>
          </a:p>
        </p:txBody>
      </p:sp>
      <p:sp>
        <p:nvSpPr>
          <p:cNvPr id="12" name="Symbol zastępczy stopki 1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results-7-11-2018-rodo.jpg"/>
          <p:cNvPicPr>
            <a:picLocks noChangeAspect="1"/>
          </p:cNvPicPr>
          <p:nvPr/>
        </p:nvPicPr>
        <p:blipFill>
          <a:blip r:embed="rId3" cstate="print"/>
          <a:srcRect t="6965" r="11343" b="7463"/>
          <a:stretch>
            <a:fillRect/>
          </a:stretch>
        </p:blipFill>
        <p:spPr>
          <a:xfrm>
            <a:off x="341192" y="68240"/>
            <a:ext cx="10092999" cy="5479784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results-7-11-2018-rodo.jpg"/>
          <p:cNvPicPr>
            <a:picLocks noChangeAspect="1"/>
          </p:cNvPicPr>
          <p:nvPr/>
        </p:nvPicPr>
        <p:blipFill>
          <a:blip r:embed="rId3" cstate="print"/>
          <a:srcRect t="6965" r="11343" b="7463"/>
          <a:stretch>
            <a:fillRect/>
          </a:stretch>
        </p:blipFill>
        <p:spPr>
          <a:xfrm>
            <a:off x="341192" y="68240"/>
            <a:ext cx="10092999" cy="5479784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4" name="Grupa 8"/>
          <p:cNvGrpSpPr/>
          <p:nvPr/>
        </p:nvGrpSpPr>
        <p:grpSpPr>
          <a:xfrm>
            <a:off x="3643952" y="354842"/>
            <a:ext cx="7014950" cy="6052781"/>
            <a:chOff x="6600417" y="2909347"/>
            <a:chExt cx="4387543" cy="3063328"/>
          </a:xfrm>
          <a:effectLst/>
        </p:grpSpPr>
        <p:pic>
          <p:nvPicPr>
            <p:cNvPr id="7" name="Obraz 6" descr="results-7-11-2018-rodo.jpg"/>
            <p:cNvPicPr>
              <a:picLocks noChangeAspect="1"/>
            </p:cNvPicPr>
            <p:nvPr/>
          </p:nvPicPr>
          <p:blipFill>
            <a:blip r:embed="rId3" cstate="print"/>
            <a:srcRect l="54981" t="51332" r="6479" b="832"/>
            <a:stretch>
              <a:fillRect/>
            </a:stretch>
          </p:blipFill>
          <p:spPr>
            <a:xfrm>
              <a:off x="6600417" y="2909347"/>
              <a:ext cx="4387543" cy="3063328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8" name="Prostokąt zaokrąglony 7"/>
            <p:cNvSpPr/>
            <p:nvPr/>
          </p:nvSpPr>
          <p:spPr>
            <a:xfrm>
              <a:off x="8093123" y="3618018"/>
              <a:ext cx="1310185" cy="450376"/>
            </a:xfrm>
            <a:prstGeom prst="round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zaokrąglony 8"/>
            <p:cNvSpPr/>
            <p:nvPr/>
          </p:nvSpPr>
          <p:spPr>
            <a:xfrm>
              <a:off x="8122692" y="5051946"/>
              <a:ext cx="1310185" cy="450376"/>
            </a:xfrm>
            <a:prstGeom prst="round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" name="PlaceHolder 15"/>
          <p:cNvSpPr>
            <a:spLocks noGrp="1"/>
          </p:cNvSpPr>
          <p:nvPr>
            <p:ph type="sldNum" idx="4294967295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22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2250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hlinkClick r:id="rId5"/>
              </a:rPr>
              <a:t>https://youtu.be/HehrabsxW90</a:t>
            </a:r>
            <a:endParaRPr lang="pl-PL" sz="1200" dirty="0"/>
          </a:p>
        </p:txBody>
      </p:sp>
      <p:pic>
        <p:nvPicPr>
          <p:cNvPr id="2" name="poza_schematem">
            <a:hlinkClick r:id="" action="ppaction://media"/>
            <a:extLst>
              <a:ext uri="{FF2B5EF4-FFF2-40B4-BE49-F238E27FC236}">
                <a16:creationId xmlns:a16="http://schemas.microsoft.com/office/drawing/2014/main" id="{42916C67-79B9-4719-9EF9-6D0A798EA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2250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hlinkClick r:id="rId5"/>
              </a:rPr>
              <a:t>https://youtu.be/HehrabsxW90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ecq-bg.com/documents/CoLED_logo_OK__FINAL_LOGO_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741" y="1312022"/>
            <a:ext cx="9867332" cy="3967839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545943" y="122832"/>
            <a:ext cx="3921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chemeClr val="accent3"/>
                </a:solidFill>
              </a:rPr>
              <a:t>Plany na przyszłość:</a:t>
            </a:r>
          </a:p>
        </p:txBody>
      </p:sp>
      <p:sp>
        <p:nvSpPr>
          <p:cNvPr id="10" name="Symbol zastępczy stopki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45943" y="122832"/>
            <a:ext cx="3921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chemeClr val="accent3"/>
                </a:solidFill>
              </a:rPr>
              <a:t>Plany na przyszłość:</a:t>
            </a:r>
          </a:p>
        </p:txBody>
      </p:sp>
      <p:sp>
        <p:nvSpPr>
          <p:cNvPr id="10" name="Symbol zastępczy stopki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50459" y="1126910"/>
            <a:ext cx="9671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3600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pl-PL" sz="4000" dirty="0"/>
              <a:t> </a:t>
            </a:r>
            <a:r>
              <a:rPr lang="pl-PL" sz="4000" dirty="0" err="1"/>
              <a:t>Kolaboratywne</a:t>
            </a:r>
            <a:r>
              <a:rPr lang="pl-PL" sz="4000" dirty="0"/>
              <a:t> szkolenia Autodesk 	prowadzone stacjonarne i </a:t>
            </a:r>
            <a:r>
              <a:rPr lang="pl-PL" sz="4000" dirty="0" err="1"/>
              <a:t>online</a:t>
            </a:r>
            <a:endParaRPr lang="pl-PL" sz="4000" dirty="0"/>
          </a:p>
        </p:txBody>
      </p:sp>
      <p:pic>
        <p:nvPicPr>
          <p:cNvPr id="11" name="Obraz 10" descr="emm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045" y="3466018"/>
            <a:ext cx="3011376" cy="1884767"/>
          </a:xfrm>
          <a:prstGeom prst="rect">
            <a:avLst/>
          </a:prstGeom>
        </p:spPr>
      </p:pic>
      <p:pic>
        <p:nvPicPr>
          <p:cNvPr id="12" name="Obraz 11" descr="Millionlights-Pu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560860" y="3807733"/>
            <a:ext cx="3780429" cy="1201337"/>
          </a:xfrm>
          <a:prstGeom prst="rect">
            <a:avLst/>
          </a:prstGeom>
        </p:spPr>
      </p:pic>
      <p:pic>
        <p:nvPicPr>
          <p:cNvPr id="13" name="Obraz 12" descr="moodleCloud-retin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627" y="3199433"/>
            <a:ext cx="2934268" cy="2417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/>
        </p:nvGraphicFramePr>
        <p:xfrm>
          <a:off x="696036" y="554262"/>
          <a:ext cx="9853683" cy="536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az 5" descr="Millionlights-Pu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028599" y="5895196"/>
            <a:ext cx="3029802" cy="9628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Obraz 4" descr="dehure_f360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1049" y="341194"/>
            <a:ext cx="7351630" cy="5827594"/>
          </a:xfrm>
          <a:prstGeom prst="rect">
            <a:avLst/>
          </a:prstGeom>
        </p:spPr>
      </p:pic>
      <p:pic>
        <p:nvPicPr>
          <p:cNvPr id="6" name="Obraz 5" descr="moodleCloud-retin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3623" y="341194"/>
            <a:ext cx="1897963" cy="156398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45943" y="122832"/>
            <a:ext cx="3921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chemeClr val="accent3"/>
                </a:solidFill>
              </a:rPr>
              <a:t>Plany na przyszłość:</a:t>
            </a:r>
          </a:p>
        </p:txBody>
      </p:sp>
      <p:sp>
        <p:nvSpPr>
          <p:cNvPr id="10" name="Symbol zastępczy stopki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23164" y="976785"/>
            <a:ext cx="9630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3600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pl-PL" sz="4000" dirty="0"/>
              <a:t>Trwała współpraca ośrodków szkoleniowych, firm i uczelni wyższych</a:t>
            </a:r>
          </a:p>
        </p:txBody>
      </p:sp>
      <p:grpSp>
        <p:nvGrpSpPr>
          <p:cNvPr id="8" name="Grupa 41"/>
          <p:cNvGrpSpPr/>
          <p:nvPr/>
        </p:nvGrpSpPr>
        <p:grpSpPr>
          <a:xfrm>
            <a:off x="2429303" y="2565779"/>
            <a:ext cx="6496333" cy="3682860"/>
            <a:chOff x="245661" y="245659"/>
            <a:chExt cx="10702142" cy="5854890"/>
          </a:xfrm>
        </p:grpSpPr>
        <p:pic>
          <p:nvPicPr>
            <p:cNvPr id="9" name="Obraz 8" descr="autodesk-aa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358" y="1461971"/>
              <a:ext cx="3479800" cy="95885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1" name="Obraz 10" descr="autodesk-university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661" y="295634"/>
              <a:ext cx="2947916" cy="944733"/>
            </a:xfrm>
            <a:prstGeom prst="rect">
              <a:avLst/>
            </a:prstGeom>
          </p:spPr>
        </p:pic>
        <p:pic>
          <p:nvPicPr>
            <p:cNvPr id="12" name="Obraz 11" descr="certipor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7229" y="245659"/>
              <a:ext cx="3421239" cy="971943"/>
            </a:xfrm>
            <a:prstGeom prst="rect">
              <a:avLst/>
            </a:prstGeom>
          </p:spPr>
        </p:pic>
        <p:pic>
          <p:nvPicPr>
            <p:cNvPr id="13" name="Obraz 12" descr="enauczani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5077" y="3933506"/>
              <a:ext cx="2546350" cy="546100"/>
            </a:xfrm>
            <a:prstGeom prst="rect">
              <a:avLst/>
            </a:prstGeom>
          </p:spPr>
        </p:pic>
        <p:pic>
          <p:nvPicPr>
            <p:cNvPr id="14" name="Obraz 13" descr="Mechaniczny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5077" y="2511885"/>
              <a:ext cx="2081739" cy="720000"/>
            </a:xfrm>
            <a:prstGeom prst="rect">
              <a:avLst/>
            </a:prstGeom>
          </p:spPr>
        </p:pic>
        <p:pic>
          <p:nvPicPr>
            <p:cNvPr id="15" name="Obraz 14" descr="PS-wersja-pozioma-niebieskie-tlo-mniejsz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3821" y="5102169"/>
              <a:ext cx="2562738" cy="998380"/>
            </a:xfrm>
            <a:prstGeom prst="rect">
              <a:avLst/>
            </a:prstGeom>
          </p:spPr>
        </p:pic>
        <p:pic>
          <p:nvPicPr>
            <p:cNvPr id="16" name="Obraz 15" descr="Zi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5077" y="3253497"/>
              <a:ext cx="2972726" cy="720000"/>
            </a:xfrm>
            <a:prstGeom prst="rect">
              <a:avLst/>
            </a:prstGeom>
          </p:spPr>
        </p:pic>
        <p:pic>
          <p:nvPicPr>
            <p:cNvPr id="17" name="Obraz 16" descr="Intro_Erasmus1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514030" y="4026089"/>
              <a:ext cx="3191175" cy="1029805"/>
            </a:xfrm>
            <a:prstGeom prst="rect">
              <a:avLst/>
            </a:prstGeom>
          </p:spPr>
        </p:pic>
        <p:pic>
          <p:nvPicPr>
            <p:cNvPr id="18" name="Obraz 17" descr="moodle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1266" y="2644460"/>
              <a:ext cx="3761951" cy="1367982"/>
            </a:xfrm>
            <a:prstGeom prst="rect">
              <a:avLst/>
            </a:prstGeom>
          </p:spPr>
        </p:pic>
        <p:pic>
          <p:nvPicPr>
            <p:cNvPr id="20" name="Obraz 19" descr="gmetrixlogo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1152" y="1952586"/>
              <a:ext cx="2438400" cy="987552"/>
            </a:xfrm>
            <a:prstGeom prst="rect">
              <a:avLst/>
            </a:prstGeom>
          </p:spPr>
        </p:pic>
        <p:cxnSp>
          <p:nvCxnSpPr>
            <p:cNvPr id="21" name="Łącznik prosty 20"/>
            <p:cNvCxnSpPr/>
            <p:nvPr/>
          </p:nvCxnSpPr>
          <p:spPr>
            <a:xfrm>
              <a:off x="5336275" y="2565779"/>
              <a:ext cx="0" cy="49132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>
              <a:off x="3316406" y="1228299"/>
              <a:ext cx="300251" cy="16377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flipV="1">
              <a:off x="2947916" y="2115403"/>
              <a:ext cx="464024" cy="13647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>
            <a:xfrm flipV="1">
              <a:off x="6359857" y="914400"/>
              <a:ext cx="477671" cy="39578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>
            <a:xfrm flipV="1">
              <a:off x="7178722" y="2947916"/>
              <a:ext cx="655093" cy="23201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>
            <a:xfrm>
              <a:off x="7233313" y="3521122"/>
              <a:ext cx="641445" cy="5459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>
              <a:off x="7083188" y="3862316"/>
              <a:ext cx="791570" cy="36849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>
              <a:off x="5691116" y="3998794"/>
              <a:ext cx="818866" cy="95534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/>
            <p:cNvCxnSpPr/>
            <p:nvPr/>
          </p:nvCxnSpPr>
          <p:spPr>
            <a:xfrm flipV="1">
              <a:off x="2661313" y="3780430"/>
              <a:ext cx="859809" cy="53226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45943" y="122832"/>
            <a:ext cx="3921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chemeClr val="accent3"/>
                </a:solidFill>
              </a:rPr>
              <a:t>Plany na przyszłość:</a:t>
            </a:r>
          </a:p>
        </p:txBody>
      </p:sp>
      <p:sp>
        <p:nvSpPr>
          <p:cNvPr id="10" name="Symbol zastępczy stopki 9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15697" y="692197"/>
            <a:ext cx="10412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3600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pl-PL" sz="4000" dirty="0"/>
              <a:t>Certyfikacja Autodesk dla studentów i firm</a:t>
            </a:r>
          </a:p>
        </p:txBody>
      </p:sp>
      <p:pic>
        <p:nvPicPr>
          <p:cNvPr id="8" name="Obraz 7" descr="certyfikat_ROD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589" y="1506360"/>
            <a:ext cx="7021050" cy="4995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374" y="956958"/>
            <a:ext cx="9835532" cy="1320480"/>
          </a:xfrm>
        </p:spPr>
        <p:txBody>
          <a:bodyPr/>
          <a:lstStyle/>
          <a:p>
            <a:pPr algn="ctr"/>
            <a:r>
              <a:rPr lang="pl-P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uwagę!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50376" y="6307205"/>
            <a:ext cx="105633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/>
              <a:t>The project Strategic Partnership for Creativity and Entrepreneurship (SP4CE) has been funded with support from the EU (European Commission). </a:t>
            </a:r>
          </a:p>
          <a:p>
            <a:pPr algn="just"/>
            <a:r>
              <a:rPr lang="en-US" sz="900"/>
              <a:t>The project Collaborative Learning Environment for Engineering Education (CoLED) has been funded with support from the EU (European Commission). </a:t>
            </a:r>
          </a:p>
          <a:p>
            <a:pPr algn="just"/>
            <a:r>
              <a:rPr lang="en-US" sz="900"/>
              <a:t>This publication/article reflects the views only of the authors. The Commission cannot be responsible for any use which may be made of the content/information contained in the presentation.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158478" y="2563237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>
                <a:hlinkClick r:id="rId3"/>
              </a:rPr>
              <a:t>blanka@pg.edu.pl</a:t>
            </a:r>
            <a:endParaRPr lang="pl-PL" sz="3600" dirty="0"/>
          </a:p>
        </p:txBody>
      </p:sp>
      <p:sp>
        <p:nvSpPr>
          <p:cNvPr id="4098" name="AutoShape 2" descr="Znalezione obrazy dla zapytania mail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4" name="Picture 8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3622" y="2618054"/>
            <a:ext cx="689944" cy="689944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5158478" y="3894974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hlinkClick r:id="rId5"/>
              </a:rPr>
              <a:t>https://pg.edu.pl/aap/</a:t>
            </a:r>
            <a:endParaRPr lang="pl-PL" sz="3600" dirty="0"/>
          </a:p>
        </p:txBody>
      </p:sp>
      <p:pic>
        <p:nvPicPr>
          <p:cNvPr id="12" name="Obraz 11" descr="ACSAPG_QR_co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336" y="2840740"/>
            <a:ext cx="2857500" cy="2857500"/>
          </a:xfrm>
          <a:prstGeom prst="rect">
            <a:avLst/>
          </a:prstGeom>
        </p:spPr>
      </p:pic>
      <p:pic>
        <p:nvPicPr>
          <p:cNvPr id="4106" name="Picture 10" descr="Znalezione obrazy dla zapytania web 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8711" y="3894974"/>
            <a:ext cx="799767" cy="778152"/>
          </a:xfrm>
          <a:prstGeom prst="rect">
            <a:avLst/>
          </a:prstGeom>
          <a:noFill/>
        </p:spPr>
      </p:pic>
      <p:pic>
        <p:nvPicPr>
          <p:cNvPr id="13" name="Obraz 12" descr="logo-poziom-1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41" y="95537"/>
            <a:ext cx="3170598" cy="723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stopki 1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59558" y="396334"/>
            <a:ext cx="100993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7200" b="1" dirty="0">
                <a:solidFill>
                  <a:sysClr val="windowText" lastClr="000000"/>
                </a:solidFill>
              </a:rPr>
              <a:t>1996 – 2003 r.</a:t>
            </a:r>
          </a:p>
          <a:p>
            <a:pPr marL="51435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sz="4800" dirty="0">
                <a:solidFill>
                  <a:sysClr val="windowText" lastClr="000000"/>
                </a:solidFill>
              </a:rPr>
              <a:t>Autorska platforma </a:t>
            </a:r>
            <a:r>
              <a:rPr lang="pl-PL" sz="48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TeleCAD</a:t>
            </a:r>
            <a:r>
              <a:rPr lang="pl-PL" sz="4800" b="1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389" y="2954736"/>
            <a:ext cx="7833681" cy="3145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034" name="Picture 2" descr="Znalezione obrazy dla zapytania erasmus+ leonardo da vinc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1191" y="4317167"/>
            <a:ext cx="2688236" cy="2016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t="47283" r="19650" b="16862"/>
          <a:stretch>
            <a:fillRect/>
          </a:stretch>
        </p:blipFill>
        <p:spPr bwMode="auto">
          <a:xfrm>
            <a:off x="286957" y="750625"/>
            <a:ext cx="10413305" cy="500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Garnik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Wykorzystanie e-narzędzi w nauczaniu,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egzaminacji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certyfikacji Autodesk,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eTEE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b="47027"/>
          <a:stretch>
            <a:fillRect/>
          </a:stretch>
        </p:blipFill>
        <p:spPr bwMode="auto">
          <a:xfrm>
            <a:off x="1940247" y="313898"/>
            <a:ext cx="7246962" cy="5897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4294967295"/>
          </p:nvPr>
        </p:nvSpPr>
        <p:spPr>
          <a:xfrm>
            <a:off x="11509375" y="6478588"/>
            <a:ext cx="682625" cy="365125"/>
          </a:xfrm>
        </p:spPr>
        <p:txBody>
          <a:bodyPr/>
          <a:lstStyle/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6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 t="52838"/>
          <a:stretch>
            <a:fillRect/>
          </a:stretch>
        </p:blipFill>
        <p:spPr bwMode="auto">
          <a:xfrm>
            <a:off x="1456465" y="361665"/>
            <a:ext cx="8241823" cy="5970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36730" y="294396"/>
            <a:ext cx="9976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2000 - 2002 → z </a:t>
            </a:r>
            <a:r>
              <a:rPr lang="pl-PL" sz="3200" dirty="0" err="1"/>
              <a:t>TeleCAD</a:t>
            </a:r>
            <a:r>
              <a:rPr lang="pl-PL" sz="3200" dirty="0"/>
              <a:t> skorzystało 919 studentów 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73081"/>
              </p:ext>
            </p:extLst>
          </p:nvPr>
        </p:nvGraphicFramePr>
        <p:xfrm>
          <a:off x="545910" y="1187355"/>
          <a:ext cx="9935571" cy="4876800"/>
        </p:xfrm>
        <a:graphic>
          <a:graphicData uri="http://schemas.openxmlformats.org/drawingml/2006/table">
            <a:tbl>
              <a:tblPr/>
              <a:tblGrid>
                <a:gridCol w="7506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0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Wykorzystanie platformy TeleCAD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Liczba uczestników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Pilotaż międzynarodowy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Pilotaż polski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Egzamin studencki (</a:t>
                      </a:r>
                      <a:r>
                        <a:rPr lang="pl-PL" sz="3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sem</a:t>
                      </a: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2, 2000/2001)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406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Egzamin dodatkowy (</a:t>
                      </a:r>
                      <a:r>
                        <a:rPr lang="pl-PL" sz="3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sem</a:t>
                      </a: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4, 2000/2001)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Egzamin studencki (sem. 2, 2001/2002)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259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Egzamin dodatkowy (sem. 3, 2001/2002)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Egzamin dodatkowy (sem. 4, 2001/2002)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pl-PL" sz="4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Kurs letni 2002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3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l-PL" sz="4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342447" y="1374582"/>
            <a:ext cx="44425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200" b="1" dirty="0"/>
              <a:t>od 2003 r.</a:t>
            </a:r>
          </a:p>
        </p:txBody>
      </p:sp>
      <p:pic>
        <p:nvPicPr>
          <p:cNvPr id="6" name="Obraz 5" descr="mood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0070" y="2851628"/>
            <a:ext cx="6307316" cy="2293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E. Kozłowska, A. Grabowska, I. Garnik: Wykorzystanie e-narzędzi w nauczaniu, egzaminacji i certyfikacji Autodesk, eTEE 2019</a:t>
            </a:r>
            <a:endParaRPr lang="pl-PL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931844"/>
              </p:ext>
            </p:extLst>
          </p:nvPr>
        </p:nvGraphicFramePr>
        <p:xfrm>
          <a:off x="436727" y="313900"/>
          <a:ext cx="10140287" cy="605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G">
      <a:dk1>
        <a:sysClr val="windowText" lastClr="000000"/>
      </a:dk1>
      <a:lt1>
        <a:sysClr val="window" lastClr="FFFFFF"/>
      </a:lt1>
      <a:dk2>
        <a:srgbClr val="737577"/>
      </a:dk2>
      <a:lt2>
        <a:srgbClr val="C6D9F0"/>
      </a:lt2>
      <a:accent1>
        <a:srgbClr val="003767"/>
      </a:accent1>
      <a:accent2>
        <a:srgbClr val="E31B23"/>
      </a:accent2>
      <a:accent3>
        <a:srgbClr val="737577"/>
      </a:accent3>
      <a:accent4>
        <a:srgbClr val="8064A2"/>
      </a:accent4>
      <a:accent5>
        <a:srgbClr val="003767"/>
      </a:accent5>
      <a:accent6>
        <a:srgbClr val="F79646"/>
      </a:accent6>
      <a:hlink>
        <a:srgbClr val="003767"/>
      </a:hlink>
      <a:folHlink>
        <a:srgbClr val="003767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3567</TotalTime>
  <Words>1804</Words>
  <Application>Microsoft Office PowerPoint</Application>
  <PresentationFormat>Panoramiczny</PresentationFormat>
  <Paragraphs>150</Paragraphs>
  <Slides>29</Slides>
  <Notes>29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Wingdings 3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uwagę!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Certiport i Gmetrix - czy warto wdrożyć?</dc:title>
  <dc:creator>Ewa Kozłowska</dc:creator>
  <cp:lastModifiedBy>Anna Grabowska</cp:lastModifiedBy>
  <cp:revision>236</cp:revision>
  <dcterms:created xsi:type="dcterms:W3CDTF">2014-06-10T13:51:46Z</dcterms:created>
  <dcterms:modified xsi:type="dcterms:W3CDTF">2019-09-16T07:39:45Z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Panoramiczny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19</vt:i4>
  </property>
</Properties>
</file>