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96" r:id="rId3"/>
    <p:sldId id="291" r:id="rId4"/>
    <p:sldId id="267" r:id="rId5"/>
    <p:sldId id="268" r:id="rId6"/>
    <p:sldId id="286" r:id="rId7"/>
    <p:sldId id="275" r:id="rId8"/>
    <p:sldId id="288" r:id="rId9"/>
    <p:sldId id="284" r:id="rId10"/>
    <p:sldId id="293" r:id="rId11"/>
    <p:sldId id="294" r:id="rId12"/>
    <p:sldId id="295" r:id="rId13"/>
    <p:sldId id="297" r:id="rId14"/>
    <p:sldId id="283" r:id="rId15"/>
    <p:sldId id="290" r:id="rId16"/>
    <p:sldId id="292" r:id="rId17"/>
    <p:sldId id="280" r:id="rId18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ba179a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ba179a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>
          <a:extLst>
            <a:ext uri="{FF2B5EF4-FFF2-40B4-BE49-F238E27FC236}">
              <a16:creationId xmlns:a16="http://schemas.microsoft.com/office/drawing/2014/main" id="{0B0C15DC-1FEE-CE13-56D0-ECBBAC178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>
            <a:extLst>
              <a:ext uri="{FF2B5EF4-FFF2-40B4-BE49-F238E27FC236}">
                <a16:creationId xmlns:a16="http://schemas.microsoft.com/office/drawing/2014/main" id="{4AC8F8A3-7F8E-4177-8CE0-37E3E1DF04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>
            <a:extLst>
              <a:ext uri="{FF2B5EF4-FFF2-40B4-BE49-F238E27FC236}">
                <a16:creationId xmlns:a16="http://schemas.microsoft.com/office/drawing/2014/main" id="{8AF2290F-5BE9-DE5A-0972-9C84CAD2DD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763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1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4D77F30A-FE2D-0FC0-0983-D1D9E3E4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ba179ad9_2_0:notes">
            <a:extLst>
              <a:ext uri="{FF2B5EF4-FFF2-40B4-BE49-F238E27FC236}">
                <a16:creationId xmlns:a16="http://schemas.microsoft.com/office/drawing/2014/main" id="{261C782B-4D27-5AE5-F8C1-B25E82833F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ba179ad9_2_0:notes">
            <a:extLst>
              <a:ext uri="{FF2B5EF4-FFF2-40B4-BE49-F238E27FC236}">
                <a16:creationId xmlns:a16="http://schemas.microsoft.com/office/drawing/2014/main" id="{AF018759-AEFC-22B0-CA14-636B727BA8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43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>
          <a:extLst>
            <a:ext uri="{FF2B5EF4-FFF2-40B4-BE49-F238E27FC236}">
              <a16:creationId xmlns:a16="http://schemas.microsoft.com/office/drawing/2014/main" id="{CC2A48EA-5E0C-A6D1-7050-6A66A0FB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>
            <a:extLst>
              <a:ext uri="{FF2B5EF4-FFF2-40B4-BE49-F238E27FC236}">
                <a16:creationId xmlns:a16="http://schemas.microsoft.com/office/drawing/2014/main" id="{1AE8E276-B40D-303D-6039-CCB38D59EE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>
            <a:extLst>
              <a:ext uri="{FF2B5EF4-FFF2-40B4-BE49-F238E27FC236}">
                <a16:creationId xmlns:a16="http://schemas.microsoft.com/office/drawing/2014/main" id="{40C3FA1E-CEF7-AAA0-8F24-2E3C9E6B1F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66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0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5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2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>
          <a:extLst>
            <a:ext uri="{FF2B5EF4-FFF2-40B4-BE49-F238E27FC236}">
              <a16:creationId xmlns:a16="http://schemas.microsoft.com/office/drawing/2014/main" id="{3AA30783-FBB8-F006-6B6C-8B700F433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>
            <a:extLst>
              <a:ext uri="{FF2B5EF4-FFF2-40B4-BE49-F238E27FC236}">
                <a16:creationId xmlns:a16="http://schemas.microsoft.com/office/drawing/2014/main" id="{15BD36F8-1D53-7300-45C5-0B632C408E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>
            <a:extLst>
              <a:ext uri="{FF2B5EF4-FFF2-40B4-BE49-F238E27FC236}">
                <a16:creationId xmlns:a16="http://schemas.microsoft.com/office/drawing/2014/main" id="{437E67E5-7D74-CC15-8EDB-3760CA813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28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>
          <a:extLst>
            <a:ext uri="{FF2B5EF4-FFF2-40B4-BE49-F238E27FC236}">
              <a16:creationId xmlns:a16="http://schemas.microsoft.com/office/drawing/2014/main" id="{AFEFE8A8-BED0-9835-22BA-719AA2FD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c9eabaac_0_28:notes">
            <a:extLst>
              <a:ext uri="{FF2B5EF4-FFF2-40B4-BE49-F238E27FC236}">
                <a16:creationId xmlns:a16="http://schemas.microsoft.com/office/drawing/2014/main" id="{D0EE95C6-A1FD-DE01-B936-92705D573D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c9eabaac_0_28:notes">
            <a:extLst>
              <a:ext uri="{FF2B5EF4-FFF2-40B4-BE49-F238E27FC236}">
                <a16:creationId xmlns:a16="http://schemas.microsoft.com/office/drawing/2014/main" id="{2895BA0E-F242-5052-82A6-D3302EFE3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77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u9gy9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mailto:anka.grabowsk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u3acommunities.org/wellbein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u3acommunities.org/wellbe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hSFA_ib48U?si=H2GA9vDjBOADUKK-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stiwalswiatla.hs3.pl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fzXSmqRrl0?si=mX1--6tdC-piVjy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OWIou0Ymp8?si=Q1TOxP_gfYTD6vgh" TargetMode="External"/><Relationship Id="rId5" Type="http://schemas.openxmlformats.org/officeDocument/2006/relationships/hyperlink" Target="https://youtu.be/A9hJlgzb5AA?si=yRE5R5rfON1BveWl" TargetMode="External"/><Relationship Id="rId4" Type="http://schemas.openxmlformats.org/officeDocument/2006/relationships/hyperlink" Target="https://youtu.be/NFzT1jn1yRQ?si=2Wa2ibIJQMt5eLc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atobym.moodle.pl/" TargetMode="External"/><Relationship Id="rId7" Type="http://schemas.openxmlformats.org/officeDocument/2006/relationships/hyperlink" Target="https://festiwalswiatla.hs3.pl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3acommunities.org/" TargetMode="External"/><Relationship Id="rId5" Type="http://schemas.openxmlformats.org/officeDocument/2006/relationships/hyperlink" Target="https://dehure.moodlecloud.com/" TargetMode="External"/><Relationship Id="rId4" Type="http://schemas.openxmlformats.org/officeDocument/2006/relationships/hyperlink" Target="https://seniorzywakcji.pl/ambasadorzy/anna-grabowsk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twpg.gda.pl/2024ICETA/ElevenLabs_2024-10-12T15_37_32_Alice_pre_s50_sb75_se0_b_m2.mp3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deepl.com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hyperlink" Target="https://seniorzywakcji.pl/ambasadorzy/anna-grabowska/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hyperlink" Target="https://elevenlabs.io/app/speech-synthesis/text-to-spee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auczanie.pg.edu.pl/moodle/?redirect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hure.moodlecloud.com/" TargetMode="External"/><Relationship Id="rId4" Type="http://schemas.openxmlformats.org/officeDocument/2006/relationships/hyperlink" Target="https://jatobym.moodle.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www.facebook.com/SieciWsparcia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tobym.moodle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zpasjami.net/category/szwarc-mydlo-i-powidl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dehure.moodleclou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B3A0F-8DAC-40B9-8212-D280C8950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1994" y="1025595"/>
            <a:ext cx="9144000" cy="1767840"/>
          </a:xfrm>
        </p:spPr>
        <p:txBody>
          <a:bodyPr/>
          <a:lstStyle/>
          <a:p>
            <a:pPr marL="38100" indent="0" algn="ctr">
              <a:buNone/>
            </a:pPr>
            <a:r>
              <a:rPr lang="en-GB" sz="3600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Senior</a:t>
            </a:r>
            <a:r>
              <a:rPr lang="pl-PL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’s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Welfare – </a:t>
            </a:r>
            <a:endParaRPr lang="pl-PL" sz="36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38100" indent="0" algn="ctr">
              <a:buNone/>
            </a:pPr>
            <a:r>
              <a:rPr lang="en-GB" sz="3600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Gdansk Festival of Light </a:t>
            </a:r>
            <a:endParaRPr lang="pl-PL" sz="36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marL="38100" indent="0" algn="ctr">
              <a:buNone/>
            </a:pPr>
            <a:r>
              <a:rPr lang="en-GB" sz="3600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Case Study</a:t>
            </a:r>
            <a:endParaRPr lang="pl-PL" sz="3600" dirty="0">
              <a:latin typeface="Arial Black" panose="020B0A04020102020204" pitchFamily="34" charset="0"/>
            </a:endParaRPr>
          </a:p>
          <a:p>
            <a:pPr marL="38100" indent="0" algn="ctr">
              <a:buNone/>
            </a:pPr>
            <a:r>
              <a:rPr lang="pl-PL" sz="2000" b="1" i="1" dirty="0">
                <a:latin typeface="Aptos Narrow" panose="020B0004020202020204" pitchFamily="34" charset="0"/>
                <a:hlinkClick r:id="rId3"/>
              </a:rPr>
              <a:t>Dr Anna Grabowska</a:t>
            </a:r>
            <a:endParaRPr lang="pl-PL" sz="2000" b="1" i="1" dirty="0">
              <a:latin typeface="Aptos Narrow" panose="020B0004020202020204" pitchFamily="34" charset="0"/>
            </a:endParaRPr>
          </a:p>
          <a:p>
            <a:pPr marL="38100" indent="0" algn="ctr">
              <a:buNone/>
            </a:pPr>
            <a:r>
              <a:rPr lang="pl-PL" sz="2000" b="1" i="1" dirty="0">
                <a:latin typeface="Aptos Narrow" panose="020B0004020202020204" pitchFamily="34" charset="0"/>
                <a:hlinkClick r:id="rId4"/>
              </a:rPr>
              <a:t>anka.grabowska@gmail.com</a:t>
            </a:r>
            <a:endParaRPr lang="pl-PL" sz="2000" b="1" i="1" dirty="0">
              <a:latin typeface="Aptos Narrow" panose="020B0004020202020204" pitchFamily="34" charset="0"/>
            </a:endParaRPr>
          </a:p>
          <a:p>
            <a:pPr marL="38100" indent="0" algn="ctr">
              <a:buNone/>
            </a:pPr>
            <a:endParaRPr lang="pl-PL" sz="2400" i="1" dirty="0">
              <a:latin typeface="+mn-lt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A2F48C0-E2E9-8014-C234-4C18C5D4E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287" y="4073580"/>
            <a:ext cx="4978553" cy="106992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B598AC7-C13B-E4A3-B3A3-2D32732A3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994" y="4073580"/>
            <a:ext cx="4285281" cy="1069920"/>
          </a:xfrm>
          <a:prstGeom prst="rect">
            <a:avLst/>
          </a:prstGeom>
        </p:spPr>
      </p:pic>
      <p:sp>
        <p:nvSpPr>
          <p:cNvPr id="13" name="Google Shape;153;p31">
            <a:extLst>
              <a:ext uri="{FF2B5EF4-FFF2-40B4-BE49-F238E27FC236}">
                <a16:creationId xmlns:a16="http://schemas.microsoft.com/office/drawing/2014/main" id="{29659609-6841-3C43-C9D8-594F43FA034C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34B36-C918-4E91-8B06-CB0C7D18E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3;p31">
            <a:extLst>
              <a:ext uri="{FF2B5EF4-FFF2-40B4-BE49-F238E27FC236}">
                <a16:creationId xmlns:a16="http://schemas.microsoft.com/office/drawing/2014/main" id="{DC69E182-6ED1-6665-0BCC-862F6DE49716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99D4D4-FF8F-16D8-E425-8F5233D9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542"/>
            <a:ext cx="9144000" cy="857250"/>
          </a:xfrm>
        </p:spPr>
        <p:txBody>
          <a:bodyPr/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Senior’s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Wellbeing</a:t>
            </a:r>
            <a:r>
              <a:rPr lang="pl-PL" sz="3600" dirty="0">
                <a:latin typeface="Arial Black" panose="020B0A04020102020204" pitchFamily="34" charset="0"/>
              </a:rPr>
              <a:t> (3)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  <a:hlinkClick r:id="rId2"/>
              </a:rPr>
              <a:t>https://u3acommunities.org/wellbeing/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1ACD983-3E9B-A2C7-84D3-1FC71292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851" y="1771792"/>
            <a:ext cx="6524786" cy="32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DB83-2881-E56C-1619-11120BA3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3;p31">
            <a:extLst>
              <a:ext uri="{FF2B5EF4-FFF2-40B4-BE49-F238E27FC236}">
                <a16:creationId xmlns:a16="http://schemas.microsoft.com/office/drawing/2014/main" id="{983F72D1-A6B1-0A8F-594C-33C16C283B61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3A772-B924-94D5-CDA5-D467FD63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542"/>
            <a:ext cx="9144000" cy="857250"/>
          </a:xfrm>
        </p:spPr>
        <p:txBody>
          <a:bodyPr/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Senior’s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Wellbeing</a:t>
            </a:r>
            <a:r>
              <a:rPr lang="pl-PL" sz="3600" dirty="0">
                <a:latin typeface="Arial Black" panose="020B0A04020102020204" pitchFamily="34" charset="0"/>
              </a:rPr>
              <a:t> (4)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200" dirty="0">
                <a:latin typeface="Arial Black" panose="020B0A04020102020204" pitchFamily="34" charset="0"/>
                <a:hlinkClick r:id="rId2"/>
              </a:rPr>
              <a:t>https://u3acommunities.org/wellbeing/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B39E30-E131-33A1-0AEB-BDC8D3D4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882634"/>
            <a:ext cx="7035800" cy="29781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AD31E25-516B-08DE-45EF-3D6420F5C888}"/>
              </a:ext>
            </a:extLst>
          </p:cNvPr>
          <p:cNvSpPr txBox="1"/>
          <p:nvPr/>
        </p:nvSpPr>
        <p:spPr>
          <a:xfrm>
            <a:off x="1867545" y="3620715"/>
            <a:ext cx="25417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4"/>
              </a:rPr>
              <a:t>https://youtu.be/jhSFA_ib48U?si=H2GA9vDjBOADUKK-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1382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62B99-1CA6-3927-1CD9-FF6EA237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3;p31">
            <a:extLst>
              <a:ext uri="{FF2B5EF4-FFF2-40B4-BE49-F238E27FC236}">
                <a16:creationId xmlns:a16="http://schemas.microsoft.com/office/drawing/2014/main" id="{A317668E-5501-7B99-935A-B8F736DF8F0D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690369-62E2-2353-4DAD-998F0217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542"/>
            <a:ext cx="9144000" cy="857250"/>
          </a:xfrm>
        </p:spPr>
        <p:txBody>
          <a:bodyPr/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Senior’s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Wellbeing</a:t>
            </a:r>
            <a:r>
              <a:rPr lang="pl-PL" sz="3600" dirty="0">
                <a:latin typeface="Arial Black" panose="020B0A04020102020204" pitchFamily="34" charset="0"/>
              </a:rPr>
              <a:t> (5)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My </a:t>
            </a:r>
            <a:r>
              <a:rPr lang="pl-PL" sz="3600" dirty="0" err="1">
                <a:latin typeface="Arial Black" panose="020B0A04020102020204" pitchFamily="34" charset="0"/>
              </a:rPr>
              <a:t>dream</a:t>
            </a:r>
            <a:r>
              <a:rPr lang="pl-PL" sz="3600" dirty="0">
                <a:latin typeface="Arial Black" panose="020B0A04020102020204" pitchFamily="34" charset="0"/>
              </a:rPr>
              <a:t>…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F3774C-6A63-4E67-B6AD-6393C164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6" y="1690101"/>
            <a:ext cx="7710407" cy="3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CA1FFAA1-AC42-BA2F-3059-2F31AB1A4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C095E814-A75D-52B8-E4FF-2F5C4954E02C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292E940-05E9-55F8-4139-2526DA01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500"/>
            <a:ext cx="8229600" cy="857250"/>
          </a:xfrm>
        </p:spPr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  <a:hlinkClick r:id="rId3"/>
              </a:rPr>
              <a:t>https://festiwalswiatla.hs3.pl/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1BE25-215D-B753-3C42-A09D5012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13" y="1586870"/>
            <a:ext cx="7075974" cy="34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7042A07C-1E72-BDD6-5A4C-16E5AF9075F4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782330F-952E-241C-B426-5A9265A9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36" y="1748029"/>
            <a:ext cx="5606528" cy="3287347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00830A08-32D5-4DF7-0D99-87B005E1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772"/>
            <a:ext cx="91440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Seniors’ </a:t>
            </a:r>
            <a:r>
              <a:rPr lang="pl-PL" dirty="0" err="1">
                <a:latin typeface="Arial Black" panose="020B0A04020102020204" pitchFamily="34" charset="0"/>
              </a:rPr>
              <a:t>Wellbeing</a:t>
            </a:r>
            <a:r>
              <a:rPr lang="pl-PL" dirty="0">
                <a:latin typeface="Arial Black" panose="020B0A04020102020204" pitchFamily="34" charset="0"/>
              </a:rPr>
              <a:t> (6)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>
                <a:latin typeface="Arial Black" panose="020B0A04020102020204" pitchFamily="34" charset="0"/>
              </a:rPr>
              <a:t>Help from Discord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Group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4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440E0B7C-9DCD-03E8-9BF6-2653622C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BB661600-52EC-39AC-4303-49DDB8EE41E4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91A29544-19A3-38EF-849C-0775FC9B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500"/>
            <a:ext cx="8229600" cy="857250"/>
          </a:xfrm>
        </p:spPr>
        <p:txBody>
          <a:bodyPr/>
          <a:lstStyle/>
          <a:p>
            <a:pPr algn="ctr"/>
            <a:r>
              <a:rPr lang="pl-PL" dirty="0" err="1">
                <a:latin typeface="Arial Black" panose="020B0A04020102020204" pitchFamily="34" charset="0"/>
              </a:rPr>
              <a:t>Collected</a:t>
            </a:r>
            <a:r>
              <a:rPr lang="pl-PL">
                <a:latin typeface="Arial Black" panose="020B0A04020102020204" pitchFamily="34" charset="0"/>
              </a:rPr>
              <a:t> Links 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BCB19A7-284B-8E07-144B-A9F62464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2596"/>
            <a:ext cx="8229600" cy="3634353"/>
          </a:xfrm>
        </p:spPr>
        <p:txBody>
          <a:bodyPr/>
          <a:lstStyle/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b="1" dirty="0">
                <a:latin typeface="Aptos Narrow" panose="020B0004020202020204" pitchFamily="34" charset="0"/>
                <a:hlinkClick r:id="rId3"/>
              </a:rPr>
              <a:t>https://youtu.be/pfzXSmqRrl0?si=mX1--6tdC-piVjyV</a:t>
            </a:r>
            <a:endParaRPr lang="pl-PL" sz="2400" b="1" dirty="0"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latin typeface="Aptos Narrow" panose="020B0004020202020204" pitchFamily="34" charset="0"/>
                <a:hlinkClick r:id="rId4"/>
              </a:rPr>
              <a:t>https://youtu.be/NFzT1jn1yRQ?si=2Wa2ibIJQMt5eLc2</a:t>
            </a:r>
            <a:endParaRPr lang="pl-PL" sz="2400" b="1" dirty="0"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latin typeface="Aptos Narrow" panose="020B0004020202020204" pitchFamily="34" charset="0"/>
                <a:hlinkClick r:id="rId5"/>
              </a:rPr>
              <a:t>https://youtu.be/A9hJlgzb5AA?si=yRE5R5rfON1BveWl</a:t>
            </a:r>
            <a:endParaRPr lang="pl-PL" sz="2400" b="1" dirty="0"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latin typeface="Aptos Narrow" panose="020B0004020202020204" pitchFamily="34" charset="0"/>
                <a:hlinkClick r:id="rId6"/>
              </a:rPr>
              <a:t>https://youtu.be/fOWIou0Ymp8?si=Q1TOxP_gfYTD6vgh</a:t>
            </a:r>
            <a:endParaRPr lang="pl-PL" sz="24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04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3F98B38F-9B3C-675E-4698-2E976F0B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2050C615-0EFE-CF93-3CF5-37C43B3FC049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F3434F5-B43D-B794-A413-A24A9475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500"/>
            <a:ext cx="8229600" cy="857250"/>
          </a:xfrm>
        </p:spPr>
        <p:txBody>
          <a:bodyPr/>
          <a:lstStyle/>
          <a:p>
            <a:pPr algn="ctr"/>
            <a:r>
              <a:rPr lang="pl-PL" dirty="0" err="1">
                <a:latin typeface="Arial Black" panose="020B0A04020102020204" pitchFamily="34" charset="0"/>
              </a:rPr>
              <a:t>References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9E8C33A-E646-5991-DEA1-AAB83947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91" y="1402596"/>
            <a:ext cx="8934772" cy="3634353"/>
          </a:xfrm>
        </p:spPr>
        <p:txBody>
          <a:bodyPr/>
          <a:lstStyle/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3"/>
              </a:rPr>
              <a:t>https://enauczanie.pg.edu.pl/moodle/?redirect=0</a:t>
            </a:r>
          </a:p>
          <a:p>
            <a:pPr marL="85725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latin typeface="Aptos Narrow" panose="020B0004020202020204" pitchFamily="34" charset="0"/>
                <a:hlinkClick r:id="rId4"/>
              </a:rPr>
              <a:t>https://seniorzywakcji.pl/ambasadorzy/anna-grabowska/</a:t>
            </a:r>
            <a:endParaRPr lang="pl-PL" sz="2400" b="1" dirty="0"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3"/>
              </a:rPr>
              <a:t>Lifelong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3"/>
              </a:rPr>
              <a:t> Learning for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3"/>
              </a:rPr>
              <a:t>All</a:t>
            </a:r>
            <a:endParaRPr lang="pl-PL" sz="2400" b="1" dirty="0"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5"/>
              </a:rPr>
              <a:t>Development of Human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5"/>
              </a:rPr>
              <a:t>Resources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400" b="1" u="sng" dirty="0">
                <a:solidFill>
                  <a:schemeClr val="hlink"/>
                </a:solidFill>
                <a:latin typeface="Aptos Narrow" panose="020B0004020202020204" pitchFamily="34" charset="0"/>
                <a:hlinkClick r:id="rId6"/>
              </a:rPr>
              <a:t>U3</a:t>
            </a:r>
            <a:r>
              <a:rPr lang="pl-PL" sz="2400" b="1" u="sng" dirty="0">
                <a:solidFill>
                  <a:schemeClr val="hlink"/>
                </a:solidFill>
                <a:latin typeface="Aptos Narrow" panose="020B0004020202020204" pitchFamily="34" charset="0"/>
                <a:hlinkClick r:id="rId6"/>
              </a:rPr>
              <a:t>A</a:t>
            </a:r>
            <a:r>
              <a:rPr lang="en-GB" sz="2400" b="1" u="sng" dirty="0">
                <a:solidFill>
                  <a:schemeClr val="hlink"/>
                </a:solidFill>
                <a:latin typeface="Aptos Narrow" panose="020B0004020202020204" pitchFamily="34" charset="0"/>
                <a:hlinkClick r:id="rId6"/>
              </a:rPr>
              <a:t> Communities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6"/>
              </a:rPr>
              <a:t> </a:t>
            </a:r>
            <a:endParaRPr lang="pl-PL" sz="2400" b="1" dirty="0">
              <a:solidFill>
                <a:schemeClr val="dk1"/>
              </a:solidFill>
              <a:latin typeface="Aptos Narrow" panose="020B0004020202020204" pitchFamily="34" charset="0"/>
            </a:endParaRPr>
          </a:p>
          <a:p>
            <a:pPr marL="85725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7"/>
              </a:rPr>
              <a:t>Gdansk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7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7"/>
              </a:rPr>
              <a:t>Festival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7"/>
              </a:rPr>
              <a:t> of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7"/>
              </a:rPr>
              <a:t>Light</a:t>
            </a:r>
            <a:endParaRPr lang="pl-PL" sz="24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6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682-E17D-43AF-8289-0F425F5E8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83342"/>
            <a:ext cx="9144000" cy="1159856"/>
          </a:xfrm>
        </p:spPr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EA9F-DBDF-4295-9CC5-B72FC063C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i="1" dirty="0">
                <a:hlinkClick r:id="rId3"/>
              </a:rPr>
              <a:t>anka.grabowska@gmail.com</a:t>
            </a:r>
            <a:endParaRPr lang="pl-PL" b="1" i="1" dirty="0"/>
          </a:p>
          <a:p>
            <a:endParaRPr lang="pl-PL" dirty="0"/>
          </a:p>
        </p:txBody>
      </p:sp>
      <p:sp>
        <p:nvSpPr>
          <p:cNvPr id="4" name="Google Shape;153;p31">
            <a:extLst>
              <a:ext uri="{FF2B5EF4-FFF2-40B4-BE49-F238E27FC236}">
                <a16:creationId xmlns:a16="http://schemas.microsoft.com/office/drawing/2014/main" id="{84E37298-CECD-7B38-7991-A1C26A80AB1A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>
          <a:extLst>
            <a:ext uri="{FF2B5EF4-FFF2-40B4-BE49-F238E27FC236}">
              <a16:creationId xmlns:a16="http://schemas.microsoft.com/office/drawing/2014/main" id="{1D78FADA-A46A-35B0-B32C-5F1690010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53;p31">
            <a:extLst>
              <a:ext uri="{FF2B5EF4-FFF2-40B4-BE49-F238E27FC236}">
                <a16:creationId xmlns:a16="http://schemas.microsoft.com/office/drawing/2014/main" id="{D6BE372B-52A8-5FED-9A96-13078368EB50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7882047-528C-1791-6D21-051D491F5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29" y="757795"/>
            <a:ext cx="6344742" cy="42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A7011D02-FA19-E101-9CEC-FB215D11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;p31">
            <a:extLst>
              <a:ext uri="{FF2B5EF4-FFF2-40B4-BE49-F238E27FC236}">
                <a16:creationId xmlns:a16="http://schemas.microsoft.com/office/drawing/2014/main" id="{C7AC7AE4-E877-FB6E-CBBA-011FD9B81D76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1B3B56DF-F638-7FD1-B231-977E361B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6" y="433740"/>
            <a:ext cx="8229600" cy="852619"/>
          </a:xfrm>
        </p:spPr>
        <p:txBody>
          <a:bodyPr/>
          <a:lstStyle/>
          <a:p>
            <a:pPr algn="ctr"/>
            <a:r>
              <a:rPr lang="pl-PL" dirty="0" err="1">
                <a:latin typeface="Arial Black" panose="020B0A04020102020204" pitchFamily="34" charset="0"/>
              </a:rPr>
              <a:t>Intro</a:t>
            </a:r>
            <a:r>
              <a:rPr lang="pl-PL" dirty="0">
                <a:latin typeface="Arial Black" panose="020B0A04020102020204" pitchFamily="34" charset="0"/>
              </a:rPr>
              <a:t> - </a:t>
            </a:r>
            <a:r>
              <a:rPr lang="pl-PL" dirty="0" err="1">
                <a:latin typeface="Arial Black" panose="020B0A04020102020204" pitchFamily="34" charset="0"/>
              </a:rPr>
              <a:t>let’s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use</a:t>
            </a:r>
            <a:r>
              <a:rPr lang="pl-PL" dirty="0">
                <a:latin typeface="Arial Black" panose="020B0A04020102020204" pitchFamily="34" charset="0"/>
              </a:rPr>
              <a:t> AI 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7" name="Obraz 6">
            <a:hlinkClick r:id="rId5"/>
            <a:extLst>
              <a:ext uri="{FF2B5EF4-FFF2-40B4-BE49-F238E27FC236}">
                <a16:creationId xmlns:a16="http://schemas.microsoft.com/office/drawing/2014/main" id="{270C4A6B-EA41-B04A-E910-B251FFA2C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85" y="1615409"/>
            <a:ext cx="1828800" cy="1524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11FD777-F8E8-58C8-85E8-8FACEE0596C9}"/>
              </a:ext>
            </a:extLst>
          </p:cNvPr>
          <p:cNvSpPr txBox="1"/>
          <p:nvPr/>
        </p:nvSpPr>
        <p:spPr>
          <a:xfrm>
            <a:off x="2293749" y="1181629"/>
            <a:ext cx="68502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Anna Grabowska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uczestniczka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projektów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III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edycji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konkursu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Seniorzy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działaniem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„e-senior.eu 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VIII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edycji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Uniwersytety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Trzeciego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Wieku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społeczności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pl-PL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działaniem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Spacerem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rowerem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kampusie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Politechniki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Gdańskiej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jest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niejako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ambasadorką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totalną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Całą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swoją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animacyjną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działalnością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promuje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aktywność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seniorską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i="1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l-PL" i="1" kern="1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wieloletnia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nauczycielka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akademicka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Politechniki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Gdańskiej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innowatorka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społeczna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od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dekad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promuje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e-learning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podnoszenie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kompetencji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cyfrowych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wśród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narażonych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technologiczne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wykluczenie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pokazując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korzyści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technologiczne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zastosowania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różnych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wymiarach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aktywnego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satysfakcjonującego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życia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osób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dojrzałych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rezygnuje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zawodowej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uczelni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liderując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Akademii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Trzeciego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Wieku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Uczestniczy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również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różnych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innowatorów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społecznych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jak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INNaczej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U3ACommunities. 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realizacjach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projektów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stawia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współpracę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międzypokoleniową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wolontariuszka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ekipą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entuzjastów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nowych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Hackerspace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Trójmiasto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współtworzy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Festiwal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Światła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współpracując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centrum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naukowo-kulturalnym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Hevelian</a:t>
            </a:r>
            <a:r>
              <a:rPr lang="pl-PL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</a:t>
            </a:r>
            <a:r>
              <a:rPr lang="pl-PL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Gdańsku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Jeszcze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eskalacją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agresji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rosyjskiej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Ukrainie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powołała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grupę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polsko-ukraińską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która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integrowała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nowo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przybyłe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Polski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ukraińskie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kobiety</a:t>
            </a:r>
            <a:r>
              <a:rPr lang="en-GB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i="1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GB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i="1" dirty="0">
                <a:latin typeface="Aptos Narrow" panose="020B0004020202020204" pitchFamily="34" charset="0"/>
              </a:rPr>
              <a:t>The 1st </a:t>
            </a:r>
            <a:r>
              <a:rPr lang="pl-PL" b="1" i="1" dirty="0" err="1">
                <a:latin typeface="Aptos Narrow" panose="020B0004020202020204" pitchFamily="34" charset="0"/>
              </a:rPr>
              <a:t>paragraph</a:t>
            </a:r>
            <a:r>
              <a:rPr lang="pl-PL" b="1" i="1" dirty="0">
                <a:latin typeface="Aptos Narrow" panose="020B0004020202020204" pitchFamily="34" charset="0"/>
              </a:rPr>
              <a:t> was t</a:t>
            </a:r>
            <a:r>
              <a:rPr lang="en-GB" b="1" i="1" dirty="0" err="1">
                <a:latin typeface="Aptos Narrow" panose="020B0004020202020204" pitchFamily="34" charset="0"/>
              </a:rPr>
              <a:t>ranslated</a:t>
            </a:r>
            <a:r>
              <a:rPr lang="en-GB" b="1" i="1" dirty="0">
                <a:latin typeface="Aptos Narrow" panose="020B0004020202020204" pitchFamily="34" charset="0"/>
              </a:rPr>
              <a:t> with </a:t>
            </a:r>
            <a:r>
              <a:rPr lang="en-GB" b="1" i="1" dirty="0">
                <a:latin typeface="Aptos Narrow" panose="020B0004020202020204" pitchFamily="34" charset="0"/>
                <a:hlinkClick r:id="rId7"/>
              </a:rPr>
              <a:t>DeepL.com</a:t>
            </a:r>
            <a:r>
              <a:rPr lang="pl-PL" b="1" i="1" dirty="0">
                <a:latin typeface="Aptos Narrow" panose="020B0004020202020204" pitchFamily="34" charset="0"/>
              </a:rPr>
              <a:t> </a:t>
            </a:r>
          </a:p>
          <a:p>
            <a:pPr algn="ctr"/>
            <a:r>
              <a:rPr lang="pl-PL" b="1" i="1" dirty="0">
                <a:latin typeface="Aptos Narrow" panose="020B0004020202020204" pitchFamily="34" charset="0"/>
              </a:rPr>
              <a:t>and </a:t>
            </a:r>
            <a:r>
              <a:rPr lang="pl-PL" b="1" i="1" dirty="0" err="1">
                <a:latin typeface="Aptos Narrow" panose="020B0004020202020204" pitchFamily="34" charset="0"/>
              </a:rPr>
              <a:t>recorded</a:t>
            </a:r>
            <a:r>
              <a:rPr lang="pl-PL" b="1" i="1" dirty="0">
                <a:latin typeface="Aptos Narrow" panose="020B0004020202020204" pitchFamily="34" charset="0"/>
              </a:rPr>
              <a:t> with </a:t>
            </a:r>
            <a:r>
              <a:rPr lang="pl-PL" b="1" i="1" dirty="0" err="1">
                <a:latin typeface="Aptos Narrow" panose="020B0004020202020204" pitchFamily="34" charset="0"/>
                <a:hlinkClick r:id="rId8"/>
              </a:rPr>
              <a:t>Text</a:t>
            </a:r>
            <a:r>
              <a:rPr lang="pl-PL" b="1" i="1" dirty="0">
                <a:latin typeface="Aptos Narrow" panose="020B0004020202020204" pitchFamily="34" charset="0"/>
                <a:hlinkClick r:id="rId8"/>
              </a:rPr>
              <a:t> to Speech </a:t>
            </a:r>
            <a:r>
              <a:rPr lang="pl-PL" b="1" i="1" dirty="0">
                <a:latin typeface="Aptos Narrow" panose="020B0004020202020204" pitchFamily="34" charset="0"/>
              </a:rPr>
              <a:t>by </a:t>
            </a:r>
            <a:r>
              <a:rPr lang="pl-PL" b="1" i="1" dirty="0" err="1">
                <a:latin typeface="Aptos Narrow" panose="020B0004020202020204" pitchFamily="34" charset="0"/>
                <a:hlinkClick r:id="rId9"/>
              </a:rPr>
              <a:t>ElevenLabs</a:t>
            </a:r>
            <a:r>
              <a:rPr lang="pl-PL" b="1" i="1" dirty="0">
                <a:latin typeface="Aptos Narrow" panose="020B0004020202020204" pitchFamily="34" charset="0"/>
                <a:hlinkClick r:id="rId9"/>
              </a:rPr>
              <a:t> </a:t>
            </a:r>
            <a:endParaRPr lang="en-GB" b="1" i="1" dirty="0">
              <a:latin typeface="Aptos Narrow" panose="020B00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4B1D0EE-8E65-60EF-9E3E-68BA859E4F70}"/>
              </a:ext>
            </a:extLst>
          </p:cNvPr>
          <p:cNvSpPr txBox="1"/>
          <p:nvPr/>
        </p:nvSpPr>
        <p:spPr>
          <a:xfrm>
            <a:off x="168785" y="3283417"/>
            <a:ext cx="182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hlinkClick r:id="rId5"/>
              </a:rPr>
              <a:t>https://seniorzywakcji.pl/ambasadorzy/anna-grabowska/</a:t>
            </a:r>
            <a:endParaRPr lang="en-GB" sz="1200" i="1" dirty="0"/>
          </a:p>
        </p:txBody>
      </p:sp>
      <p:pic>
        <p:nvPicPr>
          <p:cNvPr id="8" name="ElevenLabs_2024-10-13T07_31_17_Alice_pre_s50_sb75_se0_b_m2">
            <a:hlinkClick r:id="" action="ppaction://media"/>
            <a:extLst>
              <a:ext uri="{FF2B5EF4-FFF2-40B4-BE49-F238E27FC236}">
                <a16:creationId xmlns:a16="http://schemas.microsoft.com/office/drawing/2014/main" id="{7A1BE6F9-103A-C2A1-39A4-A7634C398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37818" y="775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1"/>
    </mc:Choice>
    <mc:Fallback xmlns="">
      <p:transition spd="slow" advTm="91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;p31">
            <a:extLst>
              <a:ext uri="{FF2B5EF4-FFF2-40B4-BE49-F238E27FC236}">
                <a16:creationId xmlns:a16="http://schemas.microsoft.com/office/drawing/2014/main" id="{E786F9E3-B6DF-89BF-B0CD-F8E297E05648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oogle Shape;154;p31">
            <a:extLst>
              <a:ext uri="{FF2B5EF4-FFF2-40B4-BE49-F238E27FC236}">
                <a16:creationId xmlns:a16="http://schemas.microsoft.com/office/drawing/2014/main" id="{7F6FE32F-6AD0-6BE4-851D-BE5EB8994338}"/>
              </a:ext>
            </a:extLst>
          </p:cNvPr>
          <p:cNvSpPr txBox="1"/>
          <p:nvPr/>
        </p:nvSpPr>
        <p:spPr>
          <a:xfrm>
            <a:off x="860156" y="1475100"/>
            <a:ext cx="7028481" cy="34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Since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2003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Gdansk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University of Technology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has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been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using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 LMS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Moodle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(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3"/>
              </a:rPr>
              <a:t>enauczanie.pg.edu.pl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).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S</a:t>
            </a:r>
            <a:r>
              <a:rPr lang="en-GB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ince</a:t>
            </a:r>
            <a:r>
              <a:rPr lang="en-GB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200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8</a:t>
            </a:r>
            <a:r>
              <a:rPr lang="en-GB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we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have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had</a:t>
            </a:r>
            <a:r>
              <a:rPr lang="en-GB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meetings for elderly in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                   a</a:t>
            </a:r>
            <a:r>
              <a:rPr lang="en-GB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blended mode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using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</a:rPr>
              <a:t>Moodle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, MoodleCloud, Zoom, Teams (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4"/>
              </a:rPr>
              <a:t>Lifelong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4"/>
              </a:rPr>
              <a:t> Learning for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4"/>
              </a:rPr>
              <a:t>All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, 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  <a:hlinkClick r:id="rId5"/>
              </a:rPr>
              <a:t>Development of Human </a:t>
            </a:r>
            <a:r>
              <a:rPr lang="pl-PL" sz="2400" b="1" dirty="0" err="1">
                <a:solidFill>
                  <a:schemeClr val="dk1"/>
                </a:solidFill>
                <a:latin typeface="Aptos Narrow" panose="020B0004020202020204" pitchFamily="34" charset="0"/>
                <a:hlinkClick r:id="rId5"/>
              </a:rPr>
              <a:t>Resources</a:t>
            </a:r>
            <a:r>
              <a:rPr lang="pl-PL" sz="2400" b="1" dirty="0">
                <a:solidFill>
                  <a:schemeClr val="dk1"/>
                </a:solidFill>
                <a:latin typeface="Aptos Narrow" panose="020B0004020202020204" pitchFamily="34" charset="0"/>
              </a:rPr>
              <a:t>).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4A31FEC-40BD-1D92-E8CB-FCAADF28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62" y="61785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2 </a:t>
            </a:r>
            <a:r>
              <a:rPr lang="pl-PL" dirty="0" err="1">
                <a:latin typeface="Arial Black" panose="020B0A04020102020204" pitchFamily="34" charset="0"/>
              </a:rPr>
              <a:t>facts</a:t>
            </a:r>
            <a:r>
              <a:rPr lang="pl-PL" dirty="0">
                <a:latin typeface="Arial Black" panose="020B0A04020102020204" pitchFamily="34" charset="0"/>
              </a:rPr>
              <a:t>…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7F4520-EABC-46FB-A826-64026AE3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1" y="1560550"/>
            <a:ext cx="4167031" cy="3125274"/>
          </a:xfrm>
          <a:prstGeom prst="rect">
            <a:avLst/>
          </a:prstGeom>
        </p:spPr>
      </p:pic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A255A783-8634-4A72-9811-E42549AC2DE8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5F4DA-EDB1-C065-27AA-FFC1D169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670" y="1561453"/>
            <a:ext cx="4167031" cy="3124371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566CA6A-5C2A-EBD3-19B7-D8EE0BBA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500"/>
            <a:ext cx="8229600" cy="857250"/>
          </a:xfrm>
        </p:spPr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F2F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A255A783-8634-4A72-9811-E42549AC2DE8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45B8BD-B594-B938-89FC-5462948E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577" y="738210"/>
            <a:ext cx="3544535" cy="19938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4F7457E-3925-E8D9-B864-3F5EDF7DF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14" y="738210"/>
            <a:ext cx="3462355" cy="18335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EAD507-949D-477B-DD7A-871A3C6DB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13" y="2751347"/>
            <a:ext cx="3462355" cy="19475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6EF3D2-BFE3-F62F-F501-2FF068CB9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703" y="2806695"/>
            <a:ext cx="3571409" cy="187606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7E39C91-0A8B-6174-741E-F278BBDF4205}"/>
              </a:ext>
            </a:extLst>
          </p:cNvPr>
          <p:cNvSpPr txBox="1"/>
          <p:nvPr/>
        </p:nvSpPr>
        <p:spPr>
          <a:xfrm>
            <a:off x="3763448" y="1483196"/>
            <a:ext cx="14398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dirty="0">
                <a:latin typeface="Arial Black" panose="020B0A04020102020204" pitchFamily="34" charset="0"/>
              </a:rPr>
              <a:t>Zoom</a:t>
            </a:r>
          </a:p>
          <a:p>
            <a:pPr algn="ctr"/>
            <a:endParaRPr lang="pl-PL" sz="3200" dirty="0">
              <a:latin typeface="Arial Black" panose="020B0A04020102020204" pitchFamily="34" charset="0"/>
            </a:endParaRPr>
          </a:p>
          <a:p>
            <a:pPr algn="ctr"/>
            <a:endParaRPr lang="pl-PL" sz="3200" dirty="0">
              <a:latin typeface="Arial Black" panose="020B0A04020102020204" pitchFamily="34" charset="0"/>
            </a:endParaRPr>
          </a:p>
          <a:p>
            <a:pPr algn="ctr"/>
            <a:endParaRPr lang="pl-PL" sz="3200" dirty="0">
              <a:latin typeface="Arial Black" panose="020B0A04020102020204" pitchFamily="34" charset="0"/>
            </a:endParaRPr>
          </a:p>
          <a:p>
            <a:pPr algn="ctr"/>
            <a:r>
              <a:rPr lang="pl-PL" sz="3200" dirty="0">
                <a:latin typeface="Arial Black" panose="020B0A04020102020204" pitchFamily="34" charset="0"/>
              </a:rPr>
              <a:t>FB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709ED18-61BD-FCD9-4C5A-93D369FB6960}"/>
              </a:ext>
            </a:extLst>
          </p:cNvPr>
          <p:cNvSpPr txBox="1"/>
          <p:nvPr/>
        </p:nvSpPr>
        <p:spPr>
          <a:xfrm>
            <a:off x="2433234" y="4773607"/>
            <a:ext cx="3963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hlinkClick r:id="rId7"/>
              </a:rPr>
              <a:t>https://www.facebook.com/SieciWsparcia2</a:t>
            </a:r>
            <a:endParaRPr lang="pl-PL" sz="1400" b="1" i="1" dirty="0"/>
          </a:p>
        </p:txBody>
      </p:sp>
    </p:spTree>
    <p:extLst>
      <p:ext uri="{BB962C8B-B14F-4D97-AF65-F5344CB8AC3E}">
        <p14:creationId xmlns:p14="http://schemas.microsoft.com/office/powerpoint/2010/main" val="242261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31">
            <a:extLst>
              <a:ext uri="{FF2B5EF4-FFF2-40B4-BE49-F238E27FC236}">
                <a16:creationId xmlns:a16="http://schemas.microsoft.com/office/drawing/2014/main" id="{9096E563-700F-930E-805C-D76A745D9F8C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C36D7EA-72DE-85B5-15FB-D1EE0A95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500"/>
            <a:ext cx="8229600" cy="857250"/>
          </a:xfrm>
        </p:spPr>
        <p:txBody>
          <a:bodyPr/>
          <a:lstStyle/>
          <a:p>
            <a:pPr algn="ctr"/>
            <a:r>
              <a:rPr lang="pl-PL" sz="3600" dirty="0" err="1">
                <a:solidFill>
                  <a:schemeClr val="dk1"/>
                </a:solidFill>
                <a:latin typeface="Arial Black" panose="020B0A04020102020204" pitchFamily="34" charset="0"/>
                <a:hlinkClick r:id="rId3"/>
              </a:rPr>
              <a:t>Lifelong</a:t>
            </a:r>
            <a:r>
              <a:rPr lang="pl-PL" sz="3600" dirty="0">
                <a:solidFill>
                  <a:schemeClr val="dk1"/>
                </a:solidFill>
                <a:latin typeface="Arial Black" panose="020B0A04020102020204" pitchFamily="34" charset="0"/>
                <a:hlinkClick r:id="rId3"/>
              </a:rPr>
              <a:t> Learning for </a:t>
            </a:r>
            <a:r>
              <a:rPr lang="pl-PL" sz="3600" dirty="0" err="1">
                <a:solidFill>
                  <a:schemeClr val="dk1"/>
                </a:solidFill>
                <a:latin typeface="Arial Black" panose="020B0A04020102020204" pitchFamily="34" charset="0"/>
                <a:hlinkClick r:id="rId3"/>
              </a:rPr>
              <a:t>All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51DF90-F0E2-CA71-1C22-68360C128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60" y="1606381"/>
            <a:ext cx="6792680" cy="34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3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CE225-A14E-8FBC-E9F0-407F066A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" y="384209"/>
            <a:ext cx="9144000" cy="857250"/>
          </a:xfrm>
        </p:spPr>
        <p:txBody>
          <a:bodyPr/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Senior’s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Wellbeing</a:t>
            </a:r>
            <a:r>
              <a:rPr lang="pl-PL" sz="3600" dirty="0">
                <a:latin typeface="Arial Black" panose="020B0A04020102020204" pitchFamily="34" charset="0"/>
              </a:rPr>
              <a:t> (1)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  <a:hlinkClick r:id="rId2"/>
              </a:rPr>
              <a:t>https://zpasjami.net/</a:t>
            </a:r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0C1A12-3DBD-66A7-40C6-5BE2DA012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32" y="1241459"/>
            <a:ext cx="7489736" cy="37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3;p31">
            <a:extLst>
              <a:ext uri="{FF2B5EF4-FFF2-40B4-BE49-F238E27FC236}">
                <a16:creationId xmlns:a16="http://schemas.microsoft.com/office/drawing/2014/main" id="{1E4150FA-273B-A5D1-A0BF-B712B765C384}"/>
              </a:ext>
            </a:extLst>
          </p:cNvPr>
          <p:cNvSpPr txBox="1"/>
          <p:nvPr/>
        </p:nvSpPr>
        <p:spPr>
          <a:xfrm>
            <a:off x="0" y="0"/>
            <a:ext cx="9144000" cy="6705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dirty="0">
                <a:solidFill>
                  <a:srgbClr val="FFFFFF"/>
                </a:solidFill>
                <a:effectLst/>
                <a:latin typeface="Arial Narrow" panose="020B0606020202030204" pitchFamily="34" charset="0"/>
              </a:rPr>
              <a:t>22nd International Conference on Emerging eLearning Technologies and Applications</a:t>
            </a:r>
            <a:r>
              <a:rPr lang="en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FFFFFF"/>
                </a:solidFill>
                <a:latin typeface="Arial Narrow" panose="020B0606020202030204" pitchFamily="34" charset="0"/>
              </a:rPr>
              <a:t>ICETA 2024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C91EF7-03A0-528E-5B9C-705FBC34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1810"/>
            <a:ext cx="9144000" cy="857250"/>
          </a:xfrm>
        </p:spPr>
        <p:txBody>
          <a:bodyPr/>
          <a:lstStyle/>
          <a:p>
            <a:pPr algn="ctr"/>
            <a:r>
              <a:rPr lang="pl-PL" sz="3600" dirty="0" err="1">
                <a:latin typeface="Arial Black" panose="020B0A04020102020204" pitchFamily="34" charset="0"/>
              </a:rPr>
              <a:t>Senior’s</a:t>
            </a:r>
            <a:r>
              <a:rPr lang="pl-PL" sz="3600" dirty="0">
                <a:latin typeface="Arial Black" panose="020B0A04020102020204" pitchFamily="34" charset="0"/>
              </a:rPr>
              <a:t> </a:t>
            </a:r>
            <a:r>
              <a:rPr lang="pl-PL" sz="3600" dirty="0" err="1">
                <a:latin typeface="Arial Black" panose="020B0A04020102020204" pitchFamily="34" charset="0"/>
              </a:rPr>
              <a:t>Wellbeing</a:t>
            </a:r>
            <a:r>
              <a:rPr lang="pl-PL" sz="3600" dirty="0">
                <a:latin typeface="Arial Black" panose="020B0A04020102020204" pitchFamily="34" charset="0"/>
              </a:rPr>
              <a:t> (2)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en-GB" sz="2400" b="1" dirty="0">
                <a:latin typeface="Arial Black" panose="020B0A04020102020204" pitchFamily="34" charset="0"/>
                <a:hlinkClick r:id="rId2"/>
              </a:rPr>
              <a:t>https://dehure.moodlecloud.com/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9076E6-2650-5713-D93B-21162FE3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" y="1810538"/>
            <a:ext cx="4441233" cy="2850623"/>
          </a:xfrm>
          <a:prstGeom prst="rect">
            <a:avLst/>
          </a:prstGeom>
        </p:spPr>
      </p:pic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9AE70B61-24F4-9178-7578-A35E3E986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96" y="1810538"/>
            <a:ext cx="4441231" cy="2850623"/>
          </a:xfrm>
          <a:prstGeom prst="rect">
            <a:avLst/>
          </a:prstGeom>
        </p:spPr>
      </p:pic>
      <p:sp>
        <p:nvSpPr>
          <p:cNvPr id="9" name="Oval 3">
            <a:extLst>
              <a:ext uri="{FF2B5EF4-FFF2-40B4-BE49-F238E27FC236}">
                <a16:creationId xmlns:a16="http://schemas.microsoft.com/office/drawing/2014/main" id="{CDFCC290-B69A-8CCE-7A81-7380D99CF06D}"/>
              </a:ext>
            </a:extLst>
          </p:cNvPr>
          <p:cNvSpPr/>
          <p:nvPr/>
        </p:nvSpPr>
        <p:spPr>
          <a:xfrm>
            <a:off x="6741762" y="3479370"/>
            <a:ext cx="1500365" cy="242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3386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674</Words>
  <Application>Microsoft Office PowerPoint</Application>
  <PresentationFormat>Pokaz na ekranie (16:9)</PresentationFormat>
  <Paragraphs>78</Paragraphs>
  <Slides>17</Slides>
  <Notes>11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Aptos Narrow</vt:lpstr>
      <vt:lpstr>Arial Narrow</vt:lpstr>
      <vt:lpstr>Arial Black</vt:lpstr>
      <vt:lpstr>Simple Light</vt:lpstr>
      <vt:lpstr>Prezentacja programu PowerPoint</vt:lpstr>
      <vt:lpstr>Prezentacja programu PowerPoint</vt:lpstr>
      <vt:lpstr>Intro - let’s use AI </vt:lpstr>
      <vt:lpstr>2 facts…</vt:lpstr>
      <vt:lpstr>F2F</vt:lpstr>
      <vt:lpstr>Prezentacja programu PowerPoint</vt:lpstr>
      <vt:lpstr>Lifelong Learning for All</vt:lpstr>
      <vt:lpstr>Senior’s Wellbeing (1)  https://zpasjami.net/</vt:lpstr>
      <vt:lpstr>Senior’s Wellbeing (2) https://dehure.moodlecloud.com/</vt:lpstr>
      <vt:lpstr>Senior’s Wellbeing (3) https://u3acommunities.org/wellbeing/</vt:lpstr>
      <vt:lpstr>Senior’s Wellbeing (4) https://u3acommunities.org/wellbeing/</vt:lpstr>
      <vt:lpstr>Senior’s Wellbeing (5) My dream…</vt:lpstr>
      <vt:lpstr>https://festiwalswiatla.hs3.pl/</vt:lpstr>
      <vt:lpstr>Seniors’ Wellbeing (6)  Help from Discord Group</vt:lpstr>
      <vt:lpstr>Collected Links 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Grabowska</dc:creator>
  <cp:lastModifiedBy>Anna Grabowska</cp:lastModifiedBy>
  <cp:revision>41</cp:revision>
  <dcterms:modified xsi:type="dcterms:W3CDTF">2024-10-24T11:55:26Z</dcterms:modified>
</cp:coreProperties>
</file>